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5" r:id="rId2"/>
    <p:sldMasterId id="2147483654" r:id="rId3"/>
    <p:sldMasterId id="2147483651" r:id="rId4"/>
    <p:sldMasterId id="2147483711" r:id="rId5"/>
    <p:sldMasterId id="2147483884" r:id="rId6"/>
    <p:sldMasterId id="2147483896" r:id="rId7"/>
    <p:sldMasterId id="2147483911" r:id="rId8"/>
    <p:sldMasterId id="2147483923" r:id="rId9"/>
    <p:sldMasterId id="2147483935" r:id="rId10"/>
    <p:sldMasterId id="2147483948" r:id="rId11"/>
    <p:sldMasterId id="2147483960" r:id="rId12"/>
  </p:sldMasterIdLst>
  <p:notesMasterIdLst>
    <p:notesMasterId r:id="rId85"/>
  </p:notesMasterIdLst>
  <p:sldIdLst>
    <p:sldId id="259" r:id="rId13"/>
    <p:sldId id="467" r:id="rId14"/>
    <p:sldId id="257" r:id="rId15"/>
    <p:sldId id="4681" r:id="rId16"/>
    <p:sldId id="4006" r:id="rId17"/>
    <p:sldId id="4081" r:id="rId18"/>
    <p:sldId id="320" r:id="rId19"/>
    <p:sldId id="321" r:id="rId20"/>
    <p:sldId id="258" r:id="rId21"/>
    <p:sldId id="262" r:id="rId22"/>
    <p:sldId id="439" r:id="rId23"/>
    <p:sldId id="440" r:id="rId24"/>
    <p:sldId id="441" r:id="rId25"/>
    <p:sldId id="442" r:id="rId26"/>
    <p:sldId id="443" r:id="rId27"/>
    <p:sldId id="444" r:id="rId28"/>
    <p:sldId id="445" r:id="rId29"/>
    <p:sldId id="446" r:id="rId30"/>
    <p:sldId id="447" r:id="rId31"/>
    <p:sldId id="448" r:id="rId32"/>
    <p:sldId id="449" r:id="rId33"/>
    <p:sldId id="450" r:id="rId34"/>
    <p:sldId id="451" r:id="rId35"/>
    <p:sldId id="452" r:id="rId36"/>
    <p:sldId id="453" r:id="rId37"/>
    <p:sldId id="454" r:id="rId38"/>
    <p:sldId id="455" r:id="rId39"/>
    <p:sldId id="456" r:id="rId40"/>
    <p:sldId id="457" r:id="rId41"/>
    <p:sldId id="458" r:id="rId42"/>
    <p:sldId id="459" r:id="rId43"/>
    <p:sldId id="460" r:id="rId44"/>
    <p:sldId id="461" r:id="rId45"/>
    <p:sldId id="462" r:id="rId46"/>
    <p:sldId id="463" r:id="rId47"/>
    <p:sldId id="464" r:id="rId48"/>
    <p:sldId id="465" r:id="rId49"/>
    <p:sldId id="466" r:id="rId50"/>
    <p:sldId id="474" r:id="rId51"/>
    <p:sldId id="473" r:id="rId52"/>
    <p:sldId id="374" r:id="rId53"/>
    <p:sldId id="334" r:id="rId54"/>
    <p:sldId id="332" r:id="rId55"/>
    <p:sldId id="305" r:id="rId56"/>
    <p:sldId id="385" r:id="rId57"/>
    <p:sldId id="413" r:id="rId58"/>
    <p:sldId id="414" r:id="rId59"/>
    <p:sldId id="415" r:id="rId60"/>
    <p:sldId id="416" r:id="rId61"/>
    <p:sldId id="417" r:id="rId62"/>
    <p:sldId id="418" r:id="rId63"/>
    <p:sldId id="419" r:id="rId64"/>
    <p:sldId id="420" r:id="rId65"/>
    <p:sldId id="421" r:id="rId66"/>
    <p:sldId id="422" r:id="rId67"/>
    <p:sldId id="423" r:id="rId68"/>
    <p:sldId id="424" r:id="rId69"/>
    <p:sldId id="425" r:id="rId70"/>
    <p:sldId id="426" r:id="rId71"/>
    <p:sldId id="427" r:id="rId72"/>
    <p:sldId id="428" r:id="rId73"/>
    <p:sldId id="429" r:id="rId74"/>
    <p:sldId id="430" r:id="rId75"/>
    <p:sldId id="431" r:id="rId76"/>
    <p:sldId id="432" r:id="rId77"/>
    <p:sldId id="433" r:id="rId78"/>
    <p:sldId id="434" r:id="rId79"/>
    <p:sldId id="435" r:id="rId80"/>
    <p:sldId id="471" r:id="rId81"/>
    <p:sldId id="472" r:id="rId82"/>
    <p:sldId id="468" r:id="rId83"/>
    <p:sldId id="469" r:id="rId84"/>
  </p:sldIdLst>
  <p:sldSz cx="9144000" cy="6858000" type="screen4x3"/>
  <p:notesSz cx="6858000" cy="9144000"/>
  <p:defaultTextStyle>
    <a:defPPr>
      <a:defRPr lang="en-US"/>
    </a:defPPr>
    <a:lvl1pPr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1pPr>
    <a:lvl2pPr marL="4572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2pPr>
    <a:lvl3pPr marL="9144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3pPr>
    <a:lvl4pPr marL="13716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4pPr>
    <a:lvl5pPr marL="1828800" algn="l" rtl="0" eaLnBrk="0" fontAlgn="t" hangingPunct="0">
      <a:spcBef>
        <a:spcPct val="50000"/>
      </a:spcBef>
      <a:spcAft>
        <a:spcPct val="0"/>
      </a:spcAft>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5pPr>
    <a:lvl6pPr marL="22860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6pPr>
    <a:lvl7pPr marL="27432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7pPr>
    <a:lvl8pPr marL="32004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8pPr>
    <a:lvl9pPr marL="3657600" algn="l" defTabSz="457200" rtl="0" eaLnBrk="1" latinLnBrk="0" hangingPunct="1">
      <a:defRPr sz="3600" kern="1200">
        <a:solidFill>
          <a:schemeClr val="tx1"/>
        </a:solidFill>
        <a:effectLst>
          <a:outerShdw blurRad="38100" dist="38100" dir="2700000" algn="tl">
            <a:srgbClr val="000000">
              <a:alpha val="43137"/>
            </a:srgbClr>
          </a:outerShdw>
        </a:effectLst>
        <a:latin typeface="Garamo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FFB"/>
    <a:srgbClr val="0099CC"/>
    <a:srgbClr val="FF5050"/>
    <a:srgbClr val="663300"/>
    <a:srgbClr val="CCFF99"/>
    <a:srgbClr val="66FF66"/>
    <a:srgbClr val="008000"/>
    <a:srgbClr val="0033CC"/>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17"/>
    <p:restoredTop sz="94645"/>
  </p:normalViewPr>
  <p:slideViewPr>
    <p:cSldViewPr>
      <p:cViewPr>
        <p:scale>
          <a:sx n="85" d="100"/>
          <a:sy n="85" d="100"/>
        </p:scale>
        <p:origin x="144" y="13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72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tableStyles" Target="tableStyles.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viewProps" Target="viewProp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200">
                <a:effectLst/>
                <a:latin typeface="Arial" charset="0"/>
                <a:ea typeface="+mn-ea"/>
                <a:cs typeface="+mn-cs"/>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7CBFAD83-9FF8-3141-99D9-15619087D4A8}" type="slidenum">
              <a:rPr lang="en-US"/>
              <a:pPr>
                <a:defRPr/>
              </a:pPr>
              <a:t>‹#›</a:t>
            </a:fld>
            <a:endParaRPr lang="en-US"/>
          </a:p>
        </p:txBody>
      </p:sp>
    </p:spTree>
    <p:extLst>
      <p:ext uri="{BB962C8B-B14F-4D97-AF65-F5344CB8AC3E}">
        <p14:creationId xmlns:p14="http://schemas.microsoft.com/office/powerpoint/2010/main" val="25309099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1DBBC3A-2AA0-2241-97C7-4B167BE42DB0}" type="slidenum">
              <a:rPr lang="en-US" sz="1200">
                <a:latin typeface="Arial" charset="0"/>
              </a:rPr>
              <a:pPr/>
              <a:t>1</a:t>
            </a:fld>
            <a:endParaRPr lang="en-US" sz="1200">
              <a:latin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6276029-9C71-FD47-BAB3-3D889CF7A707}" type="slidenum">
              <a:rPr lang="en-US" sz="1200">
                <a:latin typeface="Arial" charset="0"/>
              </a:rPr>
              <a:pPr/>
              <a:t>10</a:t>
            </a:fld>
            <a:endParaRPr lang="en-US" sz="1200">
              <a:latin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00"/>
                </a:solidFill>
                <a:latin typeface="Times" charset="0"/>
              </a:rPr>
              <a:t>In Genesis 12, verses 1-3 present God</a:t>
            </a:r>
            <a:r>
              <a:rPr lang="mr-IN" altLang="ja-JP" b="1">
                <a:solidFill>
                  <a:srgbClr val="000000"/>
                </a:solidFill>
                <a:latin typeface="Times" charset="0"/>
              </a:rPr>
              <a:t>'</a:t>
            </a:r>
            <a:r>
              <a:rPr lang="en-US" altLang="ja-JP" b="1">
                <a:solidFill>
                  <a:srgbClr val="000000"/>
                </a:solidFill>
                <a:latin typeface="Times" charset="0"/>
              </a:rPr>
              <a:t>s three-part promise to Abraham.  Here it is:</a:t>
            </a:r>
          </a:p>
          <a:p>
            <a:pPr eaLnBrk="1" hangingPunct="1"/>
            <a:r>
              <a:rPr lang="en-US" b="1">
                <a:solidFill>
                  <a:srgbClr val="000000"/>
                </a:solidFill>
                <a:latin typeface="Times" charset="0"/>
              </a:rPr>
              <a:t>////	The Lord had said to Abram, </a:t>
            </a:r>
          </a:p>
          <a:p>
            <a:pPr eaLnBrk="1" hangingPunct="1"/>
            <a:r>
              <a:rPr lang="en-US" b="1">
                <a:solidFill>
                  <a:srgbClr val="000000"/>
                </a:solidFill>
                <a:latin typeface="Times" charset="0"/>
              </a:rPr>
              <a:t>        </a:t>
            </a:r>
            <a:r>
              <a:rPr lang="ja-JP" altLang="en-US" b="1">
                <a:solidFill>
                  <a:srgbClr val="000000"/>
                </a:solidFill>
                <a:latin typeface="Times" charset="0"/>
              </a:rPr>
              <a:t>“</a:t>
            </a:r>
            <a:r>
              <a:rPr lang="en-US" altLang="ja-JP" b="1">
                <a:solidFill>
                  <a:srgbClr val="000000"/>
                </a:solidFill>
                <a:latin typeface="Times" charset="0"/>
              </a:rPr>
              <a:t>Leave your country, your people and your father</a:t>
            </a:r>
            <a:r>
              <a:rPr lang="mr-IN" altLang="ja-JP" b="1">
                <a:solidFill>
                  <a:srgbClr val="000000"/>
                </a:solidFill>
                <a:latin typeface="Times" charset="0"/>
              </a:rPr>
              <a:t>'</a:t>
            </a:r>
            <a:r>
              <a:rPr lang="en-US" altLang="ja-JP" b="1">
                <a:solidFill>
                  <a:srgbClr val="000000"/>
                </a:solidFill>
                <a:latin typeface="Times" charset="0"/>
              </a:rPr>
              <a:t>s household, and go to THE LAND I will show you.</a:t>
            </a:r>
          </a:p>
          <a:p>
            <a:pPr eaLnBrk="1" hangingPunct="1"/>
            <a:r>
              <a:rPr lang="en-US" b="1">
                <a:solidFill>
                  <a:srgbClr val="000000"/>
                </a:solidFill>
                <a:latin typeface="Times" charset="0"/>
              </a:rPr>
              <a:t>////	 </a:t>
            </a:r>
            <a:r>
              <a:rPr lang="ja-JP" altLang="en-US" b="1">
                <a:solidFill>
                  <a:srgbClr val="000000"/>
                </a:solidFill>
                <a:latin typeface="Times" charset="0"/>
              </a:rPr>
              <a:t>“</a:t>
            </a:r>
            <a:r>
              <a:rPr lang="en-US" altLang="ja-JP" b="1">
                <a:solidFill>
                  <a:srgbClr val="000000"/>
                </a:solidFill>
                <a:latin typeface="Times" charset="0"/>
              </a:rPr>
              <a:t>I will make you into A GREAT NATION </a:t>
            </a:r>
          </a:p>
          <a:p>
            <a:pPr eaLnBrk="1" hangingPunct="1"/>
            <a:r>
              <a:rPr lang="en-US" b="1">
                <a:solidFill>
                  <a:srgbClr val="000000"/>
                </a:solidFill>
                <a:latin typeface="Times" charset="0"/>
              </a:rPr>
              <a:t>	      and I will bless you;</a:t>
            </a:r>
          </a:p>
          <a:p>
            <a:pPr eaLnBrk="1" hangingPunct="1"/>
            <a:r>
              <a:rPr lang="en-US" b="1">
                <a:solidFill>
                  <a:srgbClr val="000000"/>
                </a:solidFill>
                <a:latin typeface="Times" charset="0"/>
              </a:rPr>
              <a:t>	   I will make your name great,</a:t>
            </a:r>
          </a:p>
          <a:p>
            <a:pPr eaLnBrk="1" hangingPunct="1"/>
            <a:r>
              <a:rPr lang="en-US" b="1">
                <a:solidFill>
                  <a:srgbClr val="000000"/>
                </a:solidFill>
                <a:latin typeface="Times" charset="0"/>
              </a:rPr>
              <a:t>	      and you will be a blessing.</a:t>
            </a:r>
          </a:p>
          <a:p>
            <a:pPr eaLnBrk="1" hangingPunct="1"/>
            <a:r>
              <a:rPr lang="en-US" b="1">
                <a:solidFill>
                  <a:srgbClr val="000000"/>
                </a:solidFill>
                <a:latin typeface="Times" charset="0"/>
              </a:rPr>
              <a:t>////	I will bless those who bless you,</a:t>
            </a:r>
          </a:p>
          <a:p>
            <a:pPr eaLnBrk="1" hangingPunct="1"/>
            <a:r>
              <a:rPr lang="en-US" b="1">
                <a:solidFill>
                  <a:srgbClr val="000000"/>
                </a:solidFill>
                <a:latin typeface="Times" charset="0"/>
              </a:rPr>
              <a:t>	      and whoever curses you I will curse;</a:t>
            </a:r>
          </a:p>
          <a:p>
            <a:pPr eaLnBrk="1" hangingPunct="1"/>
            <a:r>
              <a:rPr lang="en-US" b="1">
                <a:solidFill>
                  <a:srgbClr val="000000"/>
                </a:solidFill>
                <a:latin typeface="Times" charset="0"/>
              </a:rPr>
              <a:t>	 and ALL PEOPLES ON EARTH</a:t>
            </a:r>
          </a:p>
          <a:p>
            <a:pPr eaLnBrk="1" hangingPunct="1"/>
            <a:r>
              <a:rPr lang="en-US" b="1">
                <a:solidFill>
                  <a:srgbClr val="000000"/>
                </a:solidFill>
                <a:latin typeface="Times" charset="0"/>
              </a:rPr>
              <a:t>                WILL BE BLESSED THROUGH YOU.</a:t>
            </a:r>
            <a:r>
              <a:rPr lang="ja-JP" altLang="en-US" b="1">
                <a:solidFill>
                  <a:srgbClr val="000000"/>
                </a:solidFill>
                <a:latin typeface="Times" charset="0"/>
              </a:rPr>
              <a:t>”</a:t>
            </a:r>
            <a:endParaRPr lang="en-US" b="1">
              <a:solidFill>
                <a:srgbClr val="000000"/>
              </a:solidFill>
              <a:latin typeface="Time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The order of those covenant promises is an important key to Biblical order itself:   </a:t>
            </a:r>
          </a:p>
          <a:p>
            <a:pPr eaLnBrk="1" hangingPunct="1"/>
            <a:r>
              <a:rPr lang="en-US" b="1">
                <a:latin typeface="Times" charset="0"/>
              </a:rPr>
              <a:t>////	First is the promise of a LAND…then…</a:t>
            </a:r>
          </a:p>
          <a:p>
            <a:pPr eaLnBrk="1" hangingPunct="1"/>
            <a:r>
              <a:rPr lang="en-US" b="1">
                <a:latin typeface="Times" charset="0"/>
              </a:rPr>
              <a:t>//// 	a SEED </a:t>
            </a:r>
          </a:p>
          <a:p>
            <a:pPr eaLnBrk="1" hangingPunct="1"/>
            <a:r>
              <a:rPr lang="en-US" b="1">
                <a:latin typeface="Times" charset="0"/>
              </a:rPr>
              <a:t>//// 	followed by a BLESSING, represented by </a:t>
            </a:r>
            <a:r>
              <a:rPr lang="ja-JP" altLang="en-US" b="1">
                <a:latin typeface="Times" charset="0"/>
              </a:rPr>
              <a:t>“</a:t>
            </a:r>
            <a:r>
              <a:rPr lang="en-US" altLang="ja-JP" b="1">
                <a:latin typeface="Times" charset="0"/>
              </a:rPr>
              <a:t>L-S-B</a:t>
            </a:r>
            <a:r>
              <a:rPr lang="ja-JP" altLang="en-US" b="1">
                <a:latin typeface="Times" charset="0"/>
              </a:rPr>
              <a:t>”</a:t>
            </a:r>
            <a:r>
              <a:rPr lang="en-US" altLang="ja-JP" b="1">
                <a:latin typeface="Times" charset="0"/>
              </a:rPr>
              <a:t> on the ABRAHAM file folder.</a:t>
            </a:r>
            <a:endParaRPr lang="en-US" b="1">
              <a:latin typeface="Time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Now study this plan of organization…the down-to-earth meaning of those three promises…the L-S-B on ABRAHAM</a:t>
            </a:r>
            <a:r>
              <a:rPr lang="mr-IN" altLang="ja-JP" b="1">
                <a:latin typeface="Times" charset="0"/>
              </a:rPr>
              <a:t>'</a:t>
            </a:r>
            <a:r>
              <a:rPr lang="en-US" altLang="ja-JP" b="1">
                <a:latin typeface="Times" charset="0"/>
              </a:rPr>
              <a:t>s folder… </a:t>
            </a:r>
          </a:p>
          <a:p>
            <a:pPr eaLnBrk="1" hangingPunct="1"/>
            <a:r>
              <a:rPr lang="en-US" b="1">
                <a:latin typeface="Times" charset="0"/>
              </a:rPr>
              <a:t>////	First…PROMISE #1: GENESIS 12:1...A LAND — real estate, a geographic inheritance that most Jewish people respect politically to this present day.</a:t>
            </a:r>
          </a:p>
          <a:p>
            <a:pPr eaLnBrk="1" hangingPunct="1"/>
            <a:r>
              <a:rPr lang="en-US" b="1">
                <a:latin typeface="Times" charset="0"/>
              </a:rPr>
              <a:t> ////	PROMISE #2: GENESIS 12:2...A SEED —  a long line of descendants...especially interesting because at the time the Promise is given, ABRAHAM and SARAH are approaching old age and yet they have never had children. </a:t>
            </a:r>
          </a:p>
          <a:p>
            <a:pPr eaLnBrk="1" hangingPunct="1"/>
            <a:r>
              <a:rPr lang="en-US" b="1">
                <a:latin typeface="Times" charset="0"/>
              </a:rPr>
              <a:t>////	The final PROMISE, Number 3: GENESIS 12:3...A BLESSING promised to Abraham personally and to his descendants. Furthermore, God promises that, through His blessing to ABRAHAM, </a:t>
            </a:r>
            <a:r>
              <a:rPr lang="en-US" b="1" i="1" u="sng">
                <a:latin typeface="Times" charset="0"/>
              </a:rPr>
              <a:t>all the families of the earth will be blessed…NOT JUST ABRAHAM</a:t>
            </a:r>
            <a:r>
              <a:rPr lang="mr-IN" altLang="ja-JP" b="1" i="1" u="sng">
                <a:latin typeface="Times" charset="0"/>
              </a:rPr>
              <a:t>'</a:t>
            </a:r>
            <a:r>
              <a:rPr lang="en-US" altLang="ja-JP" b="1" i="1" u="sng">
                <a:latin typeface="Times" charset="0"/>
              </a:rPr>
              <a:t>S descendants!  </a:t>
            </a:r>
            <a:r>
              <a:rPr lang="en-US" altLang="ja-JP" b="1">
                <a:latin typeface="Times" charset="0"/>
              </a:rPr>
              <a:t>Notice that wording! It</a:t>
            </a:r>
            <a:r>
              <a:rPr lang="mr-IN" altLang="ja-JP" b="1">
                <a:latin typeface="Times" charset="0"/>
              </a:rPr>
              <a:t>'</a:t>
            </a:r>
            <a:r>
              <a:rPr lang="en-US" altLang="ja-JP" b="1">
                <a:latin typeface="Times" charset="0"/>
              </a:rPr>
              <a:t>s important to an understanding of GRACE!</a:t>
            </a:r>
            <a:endParaRPr lang="en-US" b="1">
              <a:latin typeface="Time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Now...to the basic outline of the promise...L-S-B-...for LAND, SEED, and BLESSING...we can also add these basic concepts...three additional ideas that describe the characteristics of that Abrahamic Promise...</a:t>
            </a:r>
          </a:p>
          <a:p>
            <a:pPr eaLnBrk="1" hangingPunct="1"/>
            <a:r>
              <a:rPr lang="en-US" b="1">
                <a:latin typeface="Times" charset="0"/>
              </a:rPr>
              <a:t>////	First…that great promise was -- and is -- LITERAL in that the words mean exactly what they say.</a:t>
            </a:r>
          </a:p>
          <a:p>
            <a:pPr eaLnBrk="1" hangingPunct="1"/>
            <a:r>
              <a:rPr lang="en-US" b="1">
                <a:latin typeface="Times" charset="0"/>
              </a:rPr>
              <a:t>////	It is also ETERNAL, an unending arrangement, guaranteed by the maker of the contract, God Himself.  And finally...</a:t>
            </a:r>
          </a:p>
          <a:p>
            <a:pPr eaLnBrk="1" hangingPunct="1"/>
            <a:r>
              <a:rPr lang="en-US" b="1">
                <a:latin typeface="Times" charset="0"/>
              </a:rPr>
              <a:t>////	It is UNCONDITIONAL...indicating that no matter what Abraham or his descendants might do in the future, God would, in time…REPEAT: IN TIME…fulfill every element of His promises.</a:t>
            </a:r>
          </a:p>
          <a:p>
            <a:pPr eaLnBrk="1" hangingPunct="1"/>
            <a:r>
              <a:rPr lang="en-US" b="1">
                <a:latin typeface="Times" charset="0"/>
              </a:rPr>
              <a:t>As we move farther through this story, we</a:t>
            </a:r>
            <a:r>
              <a:rPr lang="mr-IN" b="1">
                <a:latin typeface="Times" charset="0"/>
              </a:rPr>
              <a:t>'</a:t>
            </a:r>
            <a:r>
              <a:rPr lang="en-US" b="1">
                <a:latin typeface="Times" charset="0"/>
              </a:rPr>
              <a:t>ll come to see how the entire Bible is built on that set of unconditional and foundational promises.... soon to become a legal contract between God and his friend, Abraham.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00"/>
                </a:solidFill>
                <a:latin typeface="Times" charset="0"/>
              </a:rPr>
              <a:t>After Abraham receives God</a:t>
            </a:r>
            <a:r>
              <a:rPr lang="mr-IN" altLang="ja-JP" b="1">
                <a:solidFill>
                  <a:srgbClr val="000000"/>
                </a:solidFill>
                <a:latin typeface="Times" charset="0"/>
              </a:rPr>
              <a:t>'</a:t>
            </a:r>
            <a:r>
              <a:rPr lang="en-US" altLang="ja-JP" b="1">
                <a:solidFill>
                  <a:srgbClr val="000000"/>
                </a:solidFill>
                <a:latin typeface="Times" charset="0"/>
              </a:rPr>
              <a:t>s Promises…the entire family leaves Ur of the Chaldees to follow the Lord</a:t>
            </a:r>
            <a:r>
              <a:rPr lang="mr-IN" altLang="ja-JP" b="1">
                <a:solidFill>
                  <a:srgbClr val="000000"/>
                </a:solidFill>
                <a:latin typeface="Times" charset="0"/>
              </a:rPr>
              <a:t>'</a:t>
            </a:r>
            <a:r>
              <a:rPr lang="en-US" altLang="ja-JP" b="1">
                <a:solidFill>
                  <a:srgbClr val="000000"/>
                </a:solidFill>
                <a:latin typeface="Times" charset="0"/>
              </a:rPr>
              <a:t>s direction. </a:t>
            </a:r>
          </a:p>
          <a:p>
            <a:pPr eaLnBrk="1" hangingPunct="1"/>
            <a:r>
              <a:rPr lang="en-US" b="1">
                <a:solidFill>
                  <a:srgbClr val="000000"/>
                </a:solidFill>
                <a:latin typeface="Times" charset="0"/>
              </a:rPr>
              <a:t>////	They move toward the northwest with all their flocks and their possessions -- probably a large congregation of people, animals and tents. Biblical evidence shows ABRAHAM</a:t>
            </a:r>
            <a:r>
              <a:rPr lang="mr-IN" altLang="ja-JP" b="1">
                <a:solidFill>
                  <a:srgbClr val="000000"/>
                </a:solidFill>
                <a:latin typeface="Times" charset="0"/>
              </a:rPr>
              <a:t>'</a:t>
            </a:r>
            <a:r>
              <a:rPr lang="en-US" altLang="ja-JP" b="1">
                <a:solidFill>
                  <a:srgbClr val="000000"/>
                </a:solidFill>
                <a:latin typeface="Times" charset="0"/>
              </a:rPr>
              <a:t>s family was probably wealthy.  Again, if you have the map, add to it the map tracing that you see here in bright</a:t>
            </a:r>
            <a:r>
              <a:rPr lang="en-US" altLang="ja-JP" b="1">
                <a:latin typeface="Times" charset="0"/>
              </a:rPr>
              <a:t> yellow.  The main point here is this:  </a:t>
            </a:r>
          </a:p>
          <a:p>
            <a:pPr eaLnBrk="1" hangingPunct="1"/>
            <a:r>
              <a:rPr lang="en-US" b="1">
                <a:latin typeface="Times" charset="0"/>
              </a:rPr>
              <a:t>////	ABRAHAM and his family LEFT IN FAITH!  They are moving toward a land that God will show them in due time.  But as they leave Ur of the Chaldees they DO NOT know their destination. Their obedience is a profound demonstration of their faith in God</a:t>
            </a:r>
            <a:r>
              <a:rPr lang="mr-IN" altLang="ja-JP" b="1">
                <a:latin typeface="Times" charset="0"/>
              </a:rPr>
              <a:t>'</a:t>
            </a:r>
            <a:r>
              <a:rPr lang="en-US" altLang="ja-JP" b="1">
                <a:latin typeface="Times" charset="0"/>
              </a:rPr>
              <a:t>s provision and His total protection as they head out into the unknown under Abraham</a:t>
            </a:r>
            <a:r>
              <a:rPr lang="mr-IN" altLang="ja-JP" b="1">
                <a:latin typeface="Times" charset="0"/>
              </a:rPr>
              <a:t>'</a:t>
            </a:r>
            <a:r>
              <a:rPr lang="en-US" altLang="ja-JP" b="1">
                <a:latin typeface="Times" charset="0"/>
              </a:rPr>
              <a:t>s leadership.</a:t>
            </a:r>
            <a:endParaRPr lang="en-US" b="1">
              <a:latin typeface="Time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It is entirely possible that they passed through the region of ancient Babylon, upriver from Ur...that city to which you</a:t>
            </a:r>
            <a:r>
              <a:rPr lang="mr-IN" altLang="ja-JP" b="1">
                <a:latin typeface="Times" charset="0"/>
              </a:rPr>
              <a:t>'</a:t>
            </a:r>
            <a:r>
              <a:rPr lang="en-US" altLang="ja-JP" b="1">
                <a:latin typeface="Times" charset="0"/>
              </a:rPr>
              <a:t>ll learn that Abraham</a:t>
            </a:r>
            <a:r>
              <a:rPr lang="mr-IN" altLang="ja-JP" b="1">
                <a:latin typeface="Times" charset="0"/>
              </a:rPr>
              <a:t>'</a:t>
            </a:r>
            <a:r>
              <a:rPr lang="en-US" altLang="ja-JP" b="1">
                <a:latin typeface="Times" charset="0"/>
              </a:rPr>
              <a:t>s descendants – the Jews -- would be held as prisoners in the centuries to follow.</a:t>
            </a:r>
            <a:endParaRPr lang="en-US">
              <a:latin typeface="Time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They continue northwestward, finally arriving at ancient Haran…</a:t>
            </a:r>
          </a:p>
          <a:p>
            <a:pPr eaLnBrk="1" hangingPunct="1"/>
            <a:r>
              <a:rPr lang="en-US" b="1">
                <a:latin typeface="Times" charset="0"/>
              </a:rPr>
              <a:t>… still in existence today in modern Turkey. </a:t>
            </a:r>
          </a:p>
          <a:p>
            <a:pPr eaLnBrk="1" hangingPunct="1"/>
            <a:r>
              <a:rPr lang="en-US" b="1">
                <a:latin typeface="Times" charset="0"/>
              </a:rPr>
              <a:t>////	While settled temporarily in Haran, ABRAHAM</a:t>
            </a:r>
            <a:r>
              <a:rPr lang="mr-IN" altLang="ja-JP" b="1">
                <a:latin typeface="Times" charset="0"/>
              </a:rPr>
              <a:t>'</a:t>
            </a:r>
            <a:r>
              <a:rPr lang="en-US" altLang="ja-JP" b="1">
                <a:latin typeface="Times" charset="0"/>
              </a:rPr>
              <a:t>s father, Terah, dies.</a:t>
            </a:r>
            <a:endParaRPr lang="en-US" b="1">
              <a:latin typeface="Time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Once again, God speaks to ABRAHAM, instructing him to now leave Haran and to move onward toward The Land He had promised to show him.  That land is to be Canaan, or the land we call Israel today.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00"/>
                </a:solidFill>
                <a:latin typeface="Times" charset="0"/>
              </a:rPr>
              <a:t>Now the great stage is set!</a:t>
            </a:r>
          </a:p>
          <a:p>
            <a:pPr eaLnBrk="1" hangingPunct="1"/>
            <a:r>
              <a:rPr lang="en-US" b="1">
                <a:solidFill>
                  <a:srgbClr val="000000"/>
                </a:solidFill>
                <a:latin typeface="Times" charset="0"/>
              </a:rPr>
              <a:t>////	When he enters The Land, </a:t>
            </a:r>
          </a:p>
          <a:p>
            <a:pPr eaLnBrk="1" hangingPunct="1"/>
            <a:r>
              <a:rPr lang="en-US" b="1">
                <a:solidFill>
                  <a:srgbClr val="000000"/>
                </a:solidFill>
                <a:latin typeface="Times" charset="0"/>
              </a:rPr>
              <a:t>//// 	ABRAHAM is already 75 years old and </a:t>
            </a:r>
          </a:p>
          <a:p>
            <a:pPr eaLnBrk="1" hangingPunct="1"/>
            <a:r>
              <a:rPr lang="en-US" b="1">
                <a:solidFill>
                  <a:srgbClr val="000000"/>
                </a:solidFill>
                <a:latin typeface="Times" charset="0"/>
              </a:rPr>
              <a:t>//// 	his wife, Sarah, is 65. </a:t>
            </a:r>
          </a:p>
          <a:p>
            <a:pPr eaLnBrk="1" hangingPunct="1"/>
            <a:r>
              <a:rPr lang="en-US" b="1">
                <a:solidFill>
                  <a:srgbClr val="000000"/>
                </a:solidFill>
                <a:latin typeface="Times" charset="0"/>
              </a:rPr>
              <a:t>//// 	And yet, God has promised them children? What?  </a:t>
            </a:r>
          </a:p>
          <a:p>
            <a:pPr eaLnBrk="1" hangingPunct="1"/>
            <a:r>
              <a:rPr lang="en-US" b="1">
                <a:solidFill>
                  <a:srgbClr val="000000"/>
                </a:solidFill>
                <a:latin typeface="Times" charset="0"/>
              </a:rPr>
              <a:t>Was God teasing the old couple?  Children promised at that age?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24043A7-94B8-3C42-A040-8294A0DCC90C}" type="slidenum">
              <a:rPr lang="en-US" sz="1200">
                <a:latin typeface="Arial" charset="0"/>
              </a:rPr>
              <a:pPr/>
              <a:t>2</a:t>
            </a:fld>
            <a:endParaRPr lang="en-US" sz="1200">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00"/>
                </a:solidFill>
                <a:latin typeface="Times" charset="0"/>
              </a:rPr>
              <a:t>Yes…ABRAHAM continues to believe God</a:t>
            </a:r>
            <a:r>
              <a:rPr lang="mr-IN" altLang="ja-JP" b="1">
                <a:solidFill>
                  <a:srgbClr val="000000"/>
                </a:solidFill>
                <a:latin typeface="Times" charset="0"/>
              </a:rPr>
              <a:t>'</a:t>
            </a:r>
            <a:r>
              <a:rPr lang="en-US" altLang="ja-JP" b="1">
                <a:solidFill>
                  <a:srgbClr val="000000"/>
                </a:solidFill>
                <a:latin typeface="Times" charset="0"/>
              </a:rPr>
              <a:t>s promise of a LAND, a SEED, and a BLESSING!   </a:t>
            </a:r>
          </a:p>
          <a:p>
            <a:pPr eaLnBrk="1" hangingPunct="1"/>
            <a:r>
              <a:rPr lang="en-US" b="1">
                <a:solidFill>
                  <a:srgbClr val="000000"/>
                </a:solidFill>
                <a:latin typeface="Times" charset="0"/>
              </a:rPr>
              <a:t>////	His simple unquestioning belief is told to us in Genesis 15:6...</a:t>
            </a:r>
          </a:p>
          <a:p>
            <a:pPr eaLnBrk="1" hangingPunct="1"/>
            <a:r>
              <a:rPr lang="en-US" b="1">
                <a:solidFill>
                  <a:srgbClr val="000000"/>
                </a:solidFill>
                <a:latin typeface="Times" charset="0"/>
              </a:rPr>
              <a:t>////	…where God counts that BELIEF as righteousness on ABRAHAM</a:t>
            </a:r>
            <a:r>
              <a:rPr lang="mr-IN" b="1">
                <a:solidFill>
                  <a:srgbClr val="000000"/>
                </a:solidFill>
                <a:latin typeface="Times" charset="0"/>
              </a:rPr>
              <a:t>'</a:t>
            </a:r>
            <a:r>
              <a:rPr lang="en-US" b="1">
                <a:solidFill>
                  <a:srgbClr val="000000"/>
                </a:solidFill>
                <a:latin typeface="Times" charset="0"/>
              </a:rPr>
              <a:t>s part. </a:t>
            </a:r>
          </a:p>
          <a:p>
            <a:pPr eaLnBrk="1" hangingPunct="1"/>
            <a:r>
              <a:rPr lang="en-US" b="1">
                <a:solidFill>
                  <a:srgbClr val="000000"/>
                </a:solidFill>
                <a:latin typeface="Times" charset="0"/>
              </a:rPr>
              <a:t>////	Just simple belief!  This is the first step in the new program of redemption God will introduce to the earth through His old friend.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00"/>
                </a:solidFill>
                <a:latin typeface="Times" charset="0"/>
              </a:rPr>
              <a:t>////	Abraham truly believes that God will accomplish what He has promised.  And the years pass. </a:t>
            </a:r>
          </a:p>
          <a:p>
            <a:pPr eaLnBrk="1" hangingPunct="1"/>
            <a:r>
              <a:rPr lang="en-US" b="1">
                <a:solidFill>
                  <a:srgbClr val="000000"/>
                </a:solidFill>
                <a:latin typeface="Times" charset="0"/>
              </a:rPr>
              <a:t>////	In spite of God</a:t>
            </a:r>
            <a:r>
              <a:rPr lang="mr-IN" altLang="ja-JP" b="1">
                <a:solidFill>
                  <a:srgbClr val="000000"/>
                </a:solidFill>
                <a:latin typeface="Times" charset="0"/>
              </a:rPr>
              <a:t>'</a:t>
            </a:r>
            <a:r>
              <a:rPr lang="en-US" altLang="ja-JP" b="1">
                <a:solidFill>
                  <a:srgbClr val="000000"/>
                </a:solidFill>
                <a:latin typeface="Times" charset="0"/>
              </a:rPr>
              <a:t>s clear promise…ABRAHAM and Sarah become impatient as they wait for the  children God had promised would be coming. In her impatience, </a:t>
            </a:r>
          </a:p>
          <a:p>
            <a:pPr eaLnBrk="1" hangingPunct="1"/>
            <a:r>
              <a:rPr lang="en-US" b="1">
                <a:solidFill>
                  <a:srgbClr val="000000"/>
                </a:solidFill>
                <a:latin typeface="Times" charset="0"/>
              </a:rPr>
              <a:t>////	Sarah suggests that ABRAHAM go in to her Egyptian servant girl, Hagar, hoping that through that union the promised child might be born.  That was not unusual in the culture of their day.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00"/>
                </a:solidFill>
                <a:latin typeface="Times" charset="0"/>
              </a:rPr>
              <a:t>////	Indeed, in time...ABRAHAM does father a son through Hagar. </a:t>
            </a:r>
          </a:p>
          <a:p>
            <a:pPr eaLnBrk="1" hangingPunct="1"/>
            <a:r>
              <a:rPr lang="en-US" b="1">
                <a:solidFill>
                  <a:srgbClr val="000000"/>
                </a:solidFill>
                <a:latin typeface="Times" charset="0"/>
              </a:rPr>
              <a:t>////	The boy is named ISHMAEL. </a:t>
            </a:r>
          </a:p>
          <a:p>
            <a:pPr eaLnBrk="1" hangingPunct="1"/>
            <a:r>
              <a:rPr lang="en-US" b="1">
                <a:solidFill>
                  <a:srgbClr val="000000"/>
                </a:solidFill>
                <a:latin typeface="Times" charset="0"/>
              </a:rPr>
              <a:t>////	But, God says, the infant is not the intended son of His covenant Promise to Abraham</a:t>
            </a:r>
            <a:r>
              <a:rPr lang="mr-IN" b="1">
                <a:solidFill>
                  <a:srgbClr val="000000"/>
                </a:solidFill>
                <a:latin typeface="Times" charset="0"/>
              </a:rPr>
              <a:t>'</a:t>
            </a:r>
            <a:r>
              <a:rPr lang="en-US" b="1">
                <a:solidFill>
                  <a:srgbClr val="000000"/>
                </a:solidFill>
                <a:latin typeface="Times" charset="0"/>
              </a:rPr>
              <a:t>s descendants.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00"/>
                </a:solidFill>
                <a:latin typeface="Times" charset="0"/>
              </a:rPr>
              <a:t>////	By now, ABRAHAM is 85; Sarah, 75. </a:t>
            </a:r>
          </a:p>
          <a:p>
            <a:pPr eaLnBrk="1" hangingPunct="1"/>
            <a:r>
              <a:rPr lang="en-US" b="1">
                <a:solidFill>
                  <a:srgbClr val="000000"/>
                </a:solidFill>
                <a:latin typeface="Times" charset="0"/>
              </a:rPr>
              <a:t>////	After another 15 years... </a:t>
            </a:r>
          </a:p>
          <a:p>
            <a:pPr eaLnBrk="1" hangingPunct="1"/>
            <a:r>
              <a:rPr lang="en-US" b="1">
                <a:solidFill>
                  <a:srgbClr val="000000"/>
                </a:solidFill>
                <a:latin typeface="Times" charset="0"/>
              </a:rPr>
              <a:t>////	…the son of God</a:t>
            </a:r>
            <a:r>
              <a:rPr lang="mr-IN" altLang="ja-JP" b="1">
                <a:solidFill>
                  <a:srgbClr val="000000"/>
                </a:solidFill>
                <a:latin typeface="Times" charset="0"/>
              </a:rPr>
              <a:t>'</a:t>
            </a:r>
            <a:r>
              <a:rPr lang="en-US" altLang="ja-JP" b="1">
                <a:solidFill>
                  <a:srgbClr val="000000"/>
                </a:solidFill>
                <a:latin typeface="Times" charset="0"/>
              </a:rPr>
              <a:t>s promise to ABRAHAM is finally born...through Sarah.</a:t>
            </a:r>
          </a:p>
          <a:p>
            <a:pPr eaLnBrk="1" hangingPunct="1"/>
            <a:r>
              <a:rPr lang="en-US" b="1">
                <a:solidFill>
                  <a:srgbClr val="000000"/>
                </a:solidFill>
                <a:latin typeface="Times" charset="0"/>
              </a:rPr>
              <a:t>////	He is named ISAAC, a word that traces its meaning to the Hebrew root term indicating laughter.  Yes, ABRAHAM thinks it hilarious that he and Sarah are to become parents at such advanced ages.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00"/>
                </a:solidFill>
                <a:latin typeface="Times" charset="0"/>
              </a:rPr>
              <a:t>ISAAC is indeed the long-awaited son…</a:t>
            </a:r>
          </a:p>
          <a:p>
            <a:pPr eaLnBrk="1" hangingPunct="1"/>
            <a:r>
              <a:rPr lang="en-US" b="1">
                <a:solidFill>
                  <a:srgbClr val="000000"/>
                </a:solidFill>
                <a:latin typeface="Times" charset="0"/>
              </a:rPr>
              <a:t>////	…through whom God</a:t>
            </a:r>
            <a:r>
              <a:rPr lang="mr-IN" altLang="ja-JP" b="1">
                <a:solidFill>
                  <a:srgbClr val="000000"/>
                </a:solidFill>
                <a:latin typeface="Times" charset="0"/>
              </a:rPr>
              <a:t>'</a:t>
            </a:r>
            <a:r>
              <a:rPr lang="en-US" altLang="ja-JP" b="1">
                <a:solidFill>
                  <a:srgbClr val="000000"/>
                </a:solidFill>
                <a:latin typeface="Times" charset="0"/>
              </a:rPr>
              <a:t>s promise to ABRAHAM is to be passed down…</a:t>
            </a:r>
          </a:p>
          <a:p>
            <a:pPr eaLnBrk="1" hangingPunct="1"/>
            <a:r>
              <a:rPr lang="en-US" b="1">
                <a:solidFill>
                  <a:srgbClr val="000000"/>
                </a:solidFill>
                <a:latin typeface="Times" charset="0"/>
              </a:rPr>
              <a:t>////	…through HIS family line.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So…the letters I and I appear on ABRAHAM</a:t>
            </a:r>
            <a:r>
              <a:rPr lang="mr-IN" b="1">
                <a:latin typeface="Times" charset="0"/>
              </a:rPr>
              <a:t>'</a:t>
            </a:r>
            <a:r>
              <a:rPr lang="en-US" b="1">
                <a:latin typeface="Times" charset="0"/>
              </a:rPr>
              <a:t>s file folder. From these two sons of Abraham….ISHMAEL and ISAAC...</a:t>
            </a:r>
          </a:p>
          <a:p>
            <a:pPr eaLnBrk="1" hangingPunct="1"/>
            <a:r>
              <a:rPr lang="en-US" b="1">
                <a:latin typeface="Times" charset="0"/>
              </a:rPr>
              <a:t>right here at this crucial historic point…the terrible Jewish-Arab conflict of our own time begins some 4,000 years ago...around 2000 B.C.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Because...</a:t>
            </a:r>
          </a:p>
          <a:p>
            <a:pPr eaLnBrk="1" hangingPunct="1"/>
            <a:r>
              <a:rPr lang="en-US" b="1">
                <a:latin typeface="Times" charset="0"/>
              </a:rPr>
              <a:t>////	…ISHMAEL is recognized today as the father of the Arab nations…through ABRAHAM…</a:t>
            </a:r>
          </a:p>
          <a:p>
            <a:pPr eaLnBrk="1" hangingPunct="1"/>
            <a:r>
              <a:rPr lang="en-US" b="1">
                <a:latin typeface="Times" charset="0"/>
              </a:rPr>
              <a:t>////	while ISAAC, of course, is revered as one of the founding patriarchs of the Jews…also through ABRAHAM!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There is enormous conflict between the two half-brothers and their mothers. And as we watch or read today</a:t>
            </a:r>
            <a:r>
              <a:rPr lang="mr-IN" altLang="ja-JP" b="1">
                <a:latin typeface="Times" charset="0"/>
              </a:rPr>
              <a:t>'</a:t>
            </a:r>
            <a:r>
              <a:rPr lang="en-US" altLang="ja-JP" b="1">
                <a:latin typeface="Times" charset="0"/>
              </a:rPr>
              <a:t>s news, we see that that age-old turmoil begun in ABRAHAM</a:t>
            </a:r>
            <a:r>
              <a:rPr lang="mr-IN" altLang="ja-JP" b="1">
                <a:latin typeface="Times" charset="0"/>
              </a:rPr>
              <a:t>'</a:t>
            </a:r>
            <a:r>
              <a:rPr lang="en-US" altLang="ja-JP" b="1">
                <a:latin typeface="Times" charset="0"/>
              </a:rPr>
              <a:t>s tent 4,000 years ago continues today! Both the Jews and the Arabs claim ABRAHAM as the beginning point of their respective peoples!</a:t>
            </a:r>
            <a:endParaRPr lang="en-US" b="1">
              <a:latin typeface="Time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The question then arises: how do we know WHICH SON was REALLY the inheritor of the Abrahamic promises?  Look at Genesis 22:2…</a:t>
            </a:r>
          </a:p>
          <a:p>
            <a:pPr eaLnBrk="1" hangingPunct="1"/>
            <a:r>
              <a:rPr lang="en-US" b="1">
                <a:latin typeface="Times" charset="0"/>
              </a:rPr>
              <a:t>////	</a:t>
            </a:r>
            <a:r>
              <a:rPr lang="ja-JP" altLang="en-US" b="1">
                <a:latin typeface="Times" charset="0"/>
              </a:rPr>
              <a:t>“</a:t>
            </a:r>
            <a:r>
              <a:rPr lang="en-US" altLang="ja-JP" b="1">
                <a:latin typeface="Times" charset="0"/>
              </a:rPr>
              <a:t>The God said, </a:t>
            </a:r>
            <a:r>
              <a:rPr lang="ja-JP" altLang="en-US" b="1">
                <a:latin typeface="Times" charset="0"/>
              </a:rPr>
              <a:t>“</a:t>
            </a:r>
            <a:r>
              <a:rPr lang="en-US" altLang="ja-JP" b="1">
                <a:latin typeface="Times" charset="0"/>
              </a:rPr>
              <a:t>Take your son, your only son, Isaac, whom you love, and go to the region of Moriah.  Sacrifice him there as a burnt offering, on one of the mountains I will tell you about.</a:t>
            </a:r>
            <a:r>
              <a:rPr lang="ja-JP" altLang="en-US" b="1">
                <a:latin typeface="Times" charset="0"/>
              </a:rPr>
              <a:t>”</a:t>
            </a:r>
            <a:endParaRPr lang="en-US" altLang="ja-JP" b="1">
              <a:latin typeface="Times" charset="0"/>
            </a:endParaRPr>
          </a:p>
          <a:p>
            <a:pPr eaLnBrk="1" hangingPunct="1"/>
            <a:r>
              <a:rPr lang="en-US" b="1">
                <a:latin typeface="Times" charset="0"/>
              </a:rPr>
              <a:t>////	Look at this study note from the NIV translation:  </a:t>
            </a:r>
            <a:r>
              <a:rPr lang="ja-JP" altLang="en-US" b="1">
                <a:latin typeface="Times" charset="0"/>
              </a:rPr>
              <a:t>“</a:t>
            </a:r>
            <a:r>
              <a:rPr lang="en-US" altLang="ja-JP" b="1">
                <a:latin typeface="Times" charset="0"/>
              </a:rPr>
              <a:t>In the Hebrew text, </a:t>
            </a:r>
            <a:r>
              <a:rPr lang="ja-JP" altLang="en-US" b="1">
                <a:latin typeface="Times" charset="0"/>
              </a:rPr>
              <a:t>“</a:t>
            </a:r>
            <a:r>
              <a:rPr lang="en-US" altLang="ja-JP" b="1">
                <a:latin typeface="Times" charset="0"/>
              </a:rPr>
              <a:t>Isaac</a:t>
            </a:r>
            <a:r>
              <a:rPr lang="ja-JP" altLang="en-US" b="1">
                <a:latin typeface="Times" charset="0"/>
              </a:rPr>
              <a:t>”</a:t>
            </a:r>
            <a:r>
              <a:rPr lang="en-US" altLang="ja-JP" b="1">
                <a:latin typeface="Times" charset="0"/>
              </a:rPr>
              <a:t> follows the clause </a:t>
            </a:r>
            <a:r>
              <a:rPr lang="ja-JP" altLang="en-US" b="1">
                <a:latin typeface="Times" charset="0"/>
              </a:rPr>
              <a:t>“</a:t>
            </a:r>
            <a:r>
              <a:rPr lang="en-US" altLang="ja-JP" b="1">
                <a:latin typeface="Times" charset="0"/>
              </a:rPr>
              <a:t>whom you love,</a:t>
            </a:r>
            <a:r>
              <a:rPr lang="ja-JP" altLang="en-US" b="1">
                <a:latin typeface="Times" charset="0"/>
              </a:rPr>
              <a:t>”</a:t>
            </a:r>
            <a:r>
              <a:rPr lang="en-US" altLang="ja-JP" b="1">
                <a:latin typeface="Times" charset="0"/>
              </a:rPr>
              <a:t> in order to heighten the effect: </a:t>
            </a:r>
            <a:r>
              <a:rPr lang="ja-JP" altLang="en-US" b="1">
                <a:latin typeface="Times" charset="0"/>
              </a:rPr>
              <a:t>“</a:t>
            </a:r>
            <a:r>
              <a:rPr lang="en-US" altLang="ja-JP" b="1">
                <a:latin typeface="Times" charset="0"/>
              </a:rPr>
              <a:t>your son, your only son, whom you love – Isaac.</a:t>
            </a:r>
            <a:r>
              <a:rPr lang="ja-JP" altLang="en-US" b="1">
                <a:latin typeface="Times" charset="0"/>
              </a:rPr>
              <a:t>”</a:t>
            </a:r>
            <a:r>
              <a:rPr lang="en-US" altLang="ja-JP" b="1">
                <a:latin typeface="Times" charset="0"/>
              </a:rPr>
              <a:t>  Isaac was the only </a:t>
            </a:r>
            <a:r>
              <a:rPr lang="ja-JP" altLang="en-US" b="1">
                <a:latin typeface="Times" charset="0"/>
              </a:rPr>
              <a:t>“</a:t>
            </a:r>
            <a:r>
              <a:rPr lang="en-US" altLang="ja-JP" b="1">
                <a:latin typeface="Times" charset="0"/>
              </a:rPr>
              <a:t>son of the Promise.</a:t>
            </a:r>
            <a:r>
              <a:rPr lang="ja-JP" altLang="en-US" b="1">
                <a:latin typeface="Times" charset="0"/>
              </a:rPr>
              <a:t>”</a:t>
            </a:r>
            <a:endParaRPr lang="en-US" altLang="ja-JP" b="1">
              <a:latin typeface="Times" charset="0"/>
            </a:endParaRPr>
          </a:p>
          <a:p>
            <a:pPr eaLnBrk="1" hangingPunct="1"/>
            <a:r>
              <a:rPr lang="en-US" b="1">
                <a:latin typeface="Times" charset="0"/>
              </a:rPr>
              <a:t>////	Here also, you</a:t>
            </a:r>
            <a:r>
              <a:rPr lang="mr-IN" altLang="ja-JP" b="1">
                <a:latin typeface="Times" charset="0"/>
              </a:rPr>
              <a:t>'</a:t>
            </a:r>
            <a:r>
              <a:rPr lang="en-US" altLang="ja-JP" b="1">
                <a:latin typeface="Times" charset="0"/>
              </a:rPr>
              <a:t>ll find in Second Chronicles 3:1 that God identifies Moriah with the Temple mount, which, today, is the site of the Moslem Dome of the Rock.</a:t>
            </a:r>
            <a:r>
              <a:rPr lang="ja-JP" altLang="en-US" b="1">
                <a:latin typeface="Times" charset="0"/>
              </a:rPr>
              <a:t>”</a:t>
            </a:r>
            <a:r>
              <a:rPr lang="en-US" altLang="ja-JP" b="1">
                <a:latin typeface="Times" charset="0"/>
              </a:rPr>
              <a:t>  Much more on that location a little later.</a:t>
            </a:r>
            <a:endParaRPr lang="en-US" b="1">
              <a:latin typeface="Time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But Ishmael was not forgotten…not at all!</a:t>
            </a:r>
          </a:p>
          <a:p>
            <a:pPr eaLnBrk="1" hangingPunct="1"/>
            <a:r>
              <a:rPr lang="en-US" b="1">
                <a:latin typeface="Times" charset="0"/>
              </a:rPr>
              <a:t>////	Genesis 17: 20-21…</a:t>
            </a:r>
            <a:r>
              <a:rPr lang="ja-JP" altLang="en-US" b="1">
                <a:latin typeface="Times" charset="0"/>
              </a:rPr>
              <a:t>”</a:t>
            </a:r>
            <a:r>
              <a:rPr lang="en-US" altLang="ja-JP" b="1">
                <a:latin typeface="Times" charset="0"/>
              </a:rPr>
              <a:t>And as for Ishmael, I have heard you.  Behold I have blessed him, and will make him fruitful, and will multiply him exceedingly.  He shall beget twelve princes, and I will make him a great nation.  </a:t>
            </a:r>
          </a:p>
          <a:p>
            <a:pPr eaLnBrk="1" hangingPunct="1"/>
            <a:r>
              <a:rPr lang="en-US" b="1">
                <a:latin typeface="Times" charset="0"/>
              </a:rPr>
              <a:t>////	But My covenant I will establish with Isaac, whom Sarah shall bear to you at this set time next year.</a:t>
            </a:r>
            <a:r>
              <a:rPr lang="ja-JP" altLang="en-US" b="1">
                <a:latin typeface="Times" charset="0"/>
              </a:rPr>
              <a:t>”</a:t>
            </a:r>
            <a:endParaRPr lang="en-US" b="1">
              <a:latin typeface="Times"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CCF7A4E-D6FD-5F45-A39E-0CE30EA17FAB}" type="slidenum">
              <a:rPr lang="en-US" sz="1200">
                <a:latin typeface="Arial" charset="0"/>
              </a:rPr>
              <a:pPr/>
              <a:t>3</a:t>
            </a:fld>
            <a:endParaRPr lang="en-US" sz="1200">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It</a:t>
            </a:r>
            <a:r>
              <a:rPr lang="mr-IN" altLang="ja-JP" b="1">
                <a:latin typeface="Times" charset="0"/>
              </a:rPr>
              <a:t>'</a:t>
            </a:r>
            <a:r>
              <a:rPr lang="en-US" altLang="ja-JP" b="1">
                <a:latin typeface="Times" charset="0"/>
              </a:rPr>
              <a:t>s interesting to compare those gifts today…</a:t>
            </a:r>
          </a:p>
          <a:p>
            <a:pPr eaLnBrk="1" hangingPunct="1"/>
            <a:r>
              <a:rPr lang="en-US" b="1">
                <a:latin typeface="Times" charset="0"/>
              </a:rPr>
              <a:t>////	Generally speaking…here are the lands populated today by the descendants of Ishmael…the Arab lands of the Middle East.</a:t>
            </a:r>
          </a:p>
          <a:p>
            <a:pPr eaLnBrk="1" hangingPunct="1"/>
            <a:r>
              <a:rPr lang="en-US" b="1">
                <a:latin typeface="Times" charset="0"/>
              </a:rPr>
              <a:t>////	But then…compare that with the descendants of Isaac in the Middle East…right there in tiny Israel.</a:t>
            </a:r>
          </a:p>
          <a:p>
            <a:pPr eaLnBrk="1" hangingPunct="1"/>
            <a:r>
              <a:rPr lang="en-US" b="1">
                <a:latin typeface="Times" charset="0"/>
              </a:rPr>
              <a:t>////	Why the enormous difference?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Practically speaking…just compare the geography…today</a:t>
            </a:r>
            <a:r>
              <a:rPr lang="mr-IN" altLang="ja-JP" b="1">
                <a:latin typeface="Times" charset="0"/>
              </a:rPr>
              <a:t>'</a:t>
            </a:r>
            <a:r>
              <a:rPr lang="en-US" altLang="ja-JP" b="1">
                <a:latin typeface="Times" charset="0"/>
              </a:rPr>
              <a:t>s Israel versus the rest of the Arab world!</a:t>
            </a:r>
            <a:endParaRPr lang="en-US" b="1">
              <a:latin typeface="Time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rPr>
              <a:t>But there is something else at work here.  Compare the Middle Eastern influence of Ishmael</a:t>
            </a:r>
            <a:r>
              <a:rPr lang="mr-IN" altLang="ja-JP">
                <a:latin typeface="Times" charset="0"/>
              </a:rPr>
              <a:t>'</a:t>
            </a:r>
            <a:r>
              <a:rPr lang="en-US" altLang="ja-JP">
                <a:latin typeface="Times" charset="0"/>
              </a:rPr>
              <a:t>s descendant, Mohammed, founder of Islam…with that of Isaac, the great Israelite patriarch, and the brother of Ishmael!</a:t>
            </a:r>
            <a:endParaRPr lang="en-US">
              <a:latin typeface="Time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1" eaLnBrk="1" hangingPunct="1"/>
            <a:r>
              <a:rPr lang="en-US" b="1">
                <a:latin typeface="Times" charset="0"/>
                <a:ea typeface="ＭＳ Ｐゴシック" charset="0"/>
              </a:rPr>
              <a:t>In today</a:t>
            </a:r>
            <a:r>
              <a:rPr lang="mr-IN" altLang="ja-JP" b="1">
                <a:latin typeface="Times" charset="0"/>
                <a:ea typeface="ＭＳ Ｐゴシック" charset="0"/>
              </a:rPr>
              <a:t>'</a:t>
            </a:r>
            <a:r>
              <a:rPr lang="en-US" altLang="ja-JP" b="1">
                <a:latin typeface="Times" charset="0"/>
                <a:ea typeface="ＭＳ Ｐゴシック" charset="0"/>
              </a:rPr>
              <a:t>s geopolitical world…compare the size of tiny Israel with</a:t>
            </a:r>
          </a:p>
          <a:p>
            <a:pPr lvl="1" eaLnBrk="1" hangingPunct="1"/>
            <a:r>
              <a:rPr lang="en-US" b="1">
                <a:latin typeface="Times" charset="0"/>
                <a:ea typeface="ＭＳ Ｐゴシック" charset="0"/>
              </a:rPr>
              <a:t>Australia…</a:t>
            </a:r>
          </a:p>
          <a:p>
            <a:pPr lvl="1" eaLnBrk="1" hangingPunct="1"/>
            <a:r>
              <a:rPr lang="en-US" b="1">
                <a:latin typeface="Times" charset="0"/>
                <a:ea typeface="ＭＳ Ｐゴシック" charset="0"/>
              </a:rPr>
              <a:t>////	Israel with France…</a:t>
            </a:r>
          </a:p>
          <a:p>
            <a:pPr lvl="1" eaLnBrk="1" hangingPunct="1"/>
            <a:r>
              <a:rPr lang="en-US" b="1">
                <a:latin typeface="Times" charset="0"/>
                <a:ea typeface="ＭＳ Ｐゴシック" charset="0"/>
              </a:rPr>
              <a:t>////  	Israel and the United States</a:t>
            </a:r>
            <a:r>
              <a:rPr lang="mr-IN" altLang="ja-JP" b="1">
                <a:latin typeface="Times" charset="0"/>
                <a:ea typeface="ＭＳ Ｐゴシック" charset="0"/>
              </a:rPr>
              <a:t>'</a:t>
            </a:r>
            <a:r>
              <a:rPr lang="en-US" altLang="ja-JP" b="1">
                <a:latin typeface="Times" charset="0"/>
                <a:ea typeface="ＭＳ Ｐゴシック" charset="0"/>
              </a:rPr>
              <a:t> state of Maine…or</a:t>
            </a:r>
          </a:p>
          <a:p>
            <a:pPr eaLnBrk="1" hangingPunct="1"/>
            <a:r>
              <a:rPr lang="en-US">
                <a:latin typeface="Times" charset="0"/>
              </a:rPr>
              <a:t>////	Israel and California.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Look at this passage from Hal Lindsay</a:t>
            </a:r>
            <a:r>
              <a:rPr lang="mr-IN" altLang="ja-JP" b="1">
                <a:latin typeface="Times" charset="0"/>
              </a:rPr>
              <a:t>'</a:t>
            </a:r>
            <a:r>
              <a:rPr lang="en-US" altLang="ja-JP" b="1">
                <a:latin typeface="Times" charset="0"/>
              </a:rPr>
              <a:t>s recent book, </a:t>
            </a:r>
            <a:r>
              <a:rPr lang="en-US" altLang="ja-JP" b="1" i="1">
                <a:latin typeface="Times" charset="0"/>
              </a:rPr>
              <a:t>The Everlasting Hatred: The Roots of Jihad:</a:t>
            </a:r>
            <a:endParaRPr lang="en-US" altLang="ja-JP" b="1">
              <a:latin typeface="Times" charset="0"/>
            </a:endParaRPr>
          </a:p>
          <a:p>
            <a:pPr eaLnBrk="1" hangingPunct="1"/>
            <a:r>
              <a:rPr lang="ja-JP" altLang="en-US" b="1">
                <a:latin typeface="Times" charset="0"/>
              </a:rPr>
              <a:t>“</a:t>
            </a:r>
            <a:r>
              <a:rPr lang="en-US" altLang="ja-JP" b="1">
                <a:latin typeface="Times" charset="0"/>
              </a:rPr>
              <a:t>…the Ishmaelites were given more land and ultimately more wealth than Israelites.  This was true in their past history, not to mention the vast oil wealth of modern times.  And spiritual salvation has always been open to the Ishmaelites.</a:t>
            </a:r>
            <a:r>
              <a:rPr lang="ja-JP" altLang="en-US" b="1">
                <a:latin typeface="Times" charset="0"/>
              </a:rPr>
              <a:t>”</a:t>
            </a:r>
            <a:r>
              <a:rPr lang="en-US" altLang="ja-JP" b="1">
                <a:latin typeface="Times" charset="0"/>
              </a:rPr>
              <a:t> </a:t>
            </a:r>
          </a:p>
          <a:p>
            <a:pPr lvl="3" eaLnBrk="1" hangingPunct="1"/>
            <a:r>
              <a:rPr lang="en-US" b="1">
                <a:latin typeface="Times" charset="0"/>
                <a:ea typeface="ＭＳ Ｐゴシック" charset="0"/>
              </a:rPr>
              <a:t>[Continue to the next part of the passage below.]</a:t>
            </a:r>
          </a:p>
          <a:p>
            <a:pPr eaLnBrk="1" hangingPunct="1"/>
            <a:endParaRPr lang="en-US">
              <a:latin typeface="Time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b="1">
                <a:latin typeface="Times" charset="0"/>
              </a:rPr>
              <a:t>“</a:t>
            </a:r>
            <a:r>
              <a:rPr lang="en-US" altLang="ja-JP" b="1">
                <a:latin typeface="Times" charset="0"/>
              </a:rPr>
              <a:t>But God</a:t>
            </a:r>
            <a:r>
              <a:rPr lang="mr-IN" altLang="ja-JP" b="1">
                <a:latin typeface="Times" charset="0"/>
              </a:rPr>
              <a:t>'</a:t>
            </a:r>
            <a:r>
              <a:rPr lang="en-US" altLang="ja-JP" b="1">
                <a:latin typeface="Times" charset="0"/>
              </a:rPr>
              <a:t>s covenant, which concerned His spiritual purposes, was only for Isaac and his descendants.  The physical blessings promised to Isaac were to facilitate God</a:t>
            </a:r>
            <a:r>
              <a:rPr lang="mr-IN" altLang="ja-JP" b="1">
                <a:latin typeface="Times" charset="0"/>
              </a:rPr>
              <a:t>'</a:t>
            </a:r>
            <a:r>
              <a:rPr lang="en-US" altLang="ja-JP" b="1">
                <a:latin typeface="Times" charset="0"/>
              </a:rPr>
              <a:t>s spiritual call for the nation that would come from him.</a:t>
            </a:r>
            <a:r>
              <a:rPr lang="ja-JP" altLang="en-US" b="1">
                <a:latin typeface="Times" charset="0"/>
              </a:rPr>
              <a:t>”</a:t>
            </a:r>
            <a:endParaRPr lang="en-US" b="1">
              <a:latin typeface="Time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And inside the ancient Land right now…</a:t>
            </a:r>
          </a:p>
          <a:p>
            <a:pPr eaLnBrk="1" hangingPunct="1"/>
            <a:r>
              <a:rPr lang="en-US" b="1">
                <a:latin typeface="Times" charset="0"/>
              </a:rPr>
              <a:t>////	Here, the descendants of Isaac</a:t>
            </a:r>
          </a:p>
          <a:p>
            <a:pPr eaLnBrk="1" hangingPunct="1"/>
            <a:r>
              <a:rPr lang="en-US" b="1">
                <a:latin typeface="Times" charset="0"/>
              </a:rPr>
              <a:t>////	and the descendants of Ishmael continue today -- that endless conflict begun in Abraham</a:t>
            </a:r>
            <a:r>
              <a:rPr lang="mr-IN" altLang="ja-JP" b="1">
                <a:latin typeface="Times" charset="0"/>
              </a:rPr>
              <a:t>'</a:t>
            </a:r>
            <a:r>
              <a:rPr lang="en-US" altLang="ja-JP" b="1">
                <a:latin typeface="Times" charset="0"/>
              </a:rPr>
              <a:t>s tent in ancient Palestine or Canaan – or Israel -- so long ago.  Jewish Israel is engulfed by the descendants of Ishmael in surrounding countries on all sides!  The implications of that circumstance in our own day are enormous.</a:t>
            </a:r>
            <a:endParaRPr lang="en-US" b="1">
              <a:latin typeface="Time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ln/>
        </p:spPr>
      </p:sp>
      <p:sp>
        <p:nvSpPr>
          <p:cNvPr id="1218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Times" charset="0"/>
              </a:rPr>
              <a:t>And here is that Land today…but only a portion of God</a:t>
            </a:r>
            <a:r>
              <a:rPr lang="mr-IN" altLang="ja-JP" b="1">
                <a:latin typeface="Times" charset="0"/>
              </a:rPr>
              <a:t>'</a:t>
            </a:r>
            <a:r>
              <a:rPr lang="en-US" altLang="ja-JP" b="1">
                <a:latin typeface="Times" charset="0"/>
              </a:rPr>
              <a:t>s promise to Abraham…this lush location along Israel</a:t>
            </a:r>
            <a:r>
              <a:rPr lang="mr-IN" altLang="ja-JP" b="1">
                <a:latin typeface="Times" charset="0"/>
              </a:rPr>
              <a:t>'</a:t>
            </a:r>
            <a:r>
              <a:rPr lang="en-US" altLang="ja-JP" b="1">
                <a:latin typeface="Times" charset="0"/>
              </a:rPr>
              <a:t>s Jordan River.</a:t>
            </a:r>
          </a:p>
          <a:p>
            <a:pPr eaLnBrk="1" hangingPunct="1"/>
            <a:r>
              <a:rPr lang="en-US" b="1">
                <a:latin typeface="Times" charset="0"/>
              </a:rPr>
              <a:t>////	the Land of his promised inheritance!  From the fertile north to the desolate south…</a:t>
            </a:r>
            <a:r>
              <a:rPr lang="ja-JP" altLang="en-US" b="1">
                <a:latin typeface="Times" charset="0"/>
              </a:rPr>
              <a:t>”</a:t>
            </a:r>
            <a:r>
              <a:rPr lang="en-US" altLang="ja-JP" b="1">
                <a:latin typeface="Times" charset="0"/>
              </a:rPr>
              <a:t>milk and honey</a:t>
            </a:r>
            <a:r>
              <a:rPr lang="ja-JP" altLang="en-US" b="1">
                <a:latin typeface="Times" charset="0"/>
              </a:rPr>
              <a:t>”</a:t>
            </a:r>
            <a:r>
              <a:rPr lang="en-US" altLang="ja-JP" b="1">
                <a:latin typeface="Times" charset="0"/>
              </a:rPr>
              <a:t> are only the start of the blessings of this special piece of earth</a:t>
            </a:r>
            <a:r>
              <a:rPr lang="mr-IN" altLang="ja-JP" b="1">
                <a:latin typeface="Times" charset="0"/>
              </a:rPr>
              <a:t>'</a:t>
            </a:r>
            <a:r>
              <a:rPr lang="en-US" altLang="ja-JP" b="1">
                <a:latin typeface="Times" charset="0"/>
              </a:rPr>
              <a:t>s real estate.</a:t>
            </a:r>
            <a:endParaRPr lang="en-US" b="1">
              <a:latin typeface="Time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4AD03D-79A8-AE47-B0D5-88704A44C678}" type="slidenum">
              <a:rPr lang="en-US" sz="1200">
                <a:solidFill>
                  <a:prstClr val="black"/>
                </a:solidFill>
                <a:latin typeface="Arial" charset="0"/>
              </a:rPr>
              <a:pPr/>
              <a:t>39</a:t>
            </a:fld>
            <a:endParaRPr lang="en-US" sz="1200">
              <a:solidFill>
                <a:prstClr val="black"/>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20B142-06DB-824D-BC45-0ABB328E086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418" name="Rectangle 1026"/>
          <p:cNvSpPr>
            <a:spLocks noGrp="1" noRot="1" noChangeAspect="1" noChangeArrowheads="1"/>
          </p:cNvSpPr>
          <p:nvPr>
            <p:ph type="sldImg"/>
          </p:nvPr>
        </p:nvSpPr>
        <p:spPr>
          <a:xfrm>
            <a:off x="1130300" y="674688"/>
            <a:ext cx="4597400" cy="3448050"/>
          </a:xfrm>
          <a:solidFill>
            <a:srgbClr val="FFFFFF"/>
          </a:solidFill>
          <a:ln/>
        </p:spPr>
      </p:sp>
      <p:sp>
        <p:nvSpPr>
          <p:cNvPr id="60419" name="Rectangle 1027"/>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don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know the exact location of Eden as it was destroyed later in the Flood.</a:t>
            </a:r>
          </a:p>
          <a:p>
            <a:r>
              <a:rPr lang="en-US" dirty="0"/>
              <a:t>——————</a:t>
            </a:r>
          </a:p>
          <a:p>
            <a:r>
              <a:rPr lang="en-US" dirty="0"/>
              <a:t>BG-</a:t>
            </a:r>
            <a:r>
              <a:rPr lang="en-US" sz="1200" kern="1200" dirty="0">
                <a:solidFill>
                  <a:schemeClr val="tx1"/>
                </a:solidFill>
                <a:effectLst/>
                <a:latin typeface="+mn-lt"/>
                <a:ea typeface="+mn-ea"/>
                <a:cs typeface="+mn-cs"/>
              </a:rPr>
              <a:t>02-Eden&amp;ANE-4</a:t>
            </a:r>
            <a:endParaRPr lang="en-US" dirty="0"/>
          </a:p>
          <a:p>
            <a:r>
              <a:rPr lang="en-US" dirty="0"/>
              <a:t>OS-01-Gen1-3-slide158</a:t>
            </a:r>
          </a:p>
          <a:p>
            <a:r>
              <a:rPr lang="en-US" dirty="0"/>
              <a:t>OS-01-Gen4-20-slide 119</a:t>
            </a:r>
          </a:p>
          <a:p>
            <a:r>
              <a:rPr lang="en-US" dirty="0"/>
              <a:t>OS-23_Isaiah13-23-slide 73</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F40ED2C-9662-D341-83C1-9F397086A62F}" type="slidenum">
              <a:rPr lang="en-US" sz="1200">
                <a:solidFill>
                  <a:prstClr val="black"/>
                </a:solidFill>
                <a:latin typeface="Arial" charset="0"/>
              </a:rPr>
              <a:pPr/>
              <a:t>40</a:t>
            </a:fld>
            <a:endParaRPr lang="en-US" sz="1200">
              <a:solidFill>
                <a:prstClr val="black"/>
              </a:solidFill>
              <a:latin typeface="Arial" charset="0"/>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70AC81D8-F397-F14D-9257-DEAA0E616AEF}" type="slidenum">
              <a:rPr lang="en-US" sz="1200">
                <a:latin typeface="Arial" charset="0"/>
              </a:rPr>
              <a:pPr/>
              <a:t>41</a:t>
            </a:fld>
            <a:endParaRPr lang="en-US" sz="1200">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9AC5FE9-1E17-6146-A3C7-00FA8B0E5EB2}" type="slidenum">
              <a:rPr lang="en-US" sz="1200">
                <a:latin typeface="Arial" charset="0"/>
              </a:rPr>
              <a:pPr/>
              <a:t>42</a:t>
            </a:fld>
            <a:endParaRPr lang="en-US" sz="1200">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D2A9336-EC96-2C4F-B962-3D8BC2D40E3B}" type="slidenum">
              <a:rPr lang="en-US" sz="1200">
                <a:latin typeface="Arial" charset="0"/>
              </a:rPr>
              <a:pPr/>
              <a:t>43</a:t>
            </a:fld>
            <a:endParaRPr lang="en-US" sz="1200">
              <a:latin typeface="Arial"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6987923A-4349-B346-825C-DA95080744B2}" type="slidenum">
              <a:rPr lang="en-US" sz="1200">
                <a:latin typeface="Arial" charset="0"/>
              </a:rPr>
              <a:pPr/>
              <a:t>44</a:t>
            </a:fld>
            <a:endParaRPr lang="en-US" sz="1200">
              <a:latin typeface="Arial"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A56AF46-C5A1-CE45-8D11-A33F0398592E}" type="slidenum">
              <a:rPr lang="en-US" sz="1200">
                <a:latin typeface="Arial" charset="0"/>
              </a:rPr>
              <a:pPr/>
              <a:t>45</a:t>
            </a:fld>
            <a:endParaRPr lang="en-US" sz="1200">
              <a:latin typeface="Arial"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08F0B91-D728-D241-B0A7-0F68EF921A91}" type="slidenum">
              <a:rPr lang="en-US" sz="1200">
                <a:latin typeface="Arial" charset="0"/>
              </a:rPr>
              <a:pPr/>
              <a:t>46</a:t>
            </a:fld>
            <a:endParaRPr lang="en-US" sz="1200">
              <a:latin typeface="Arial"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31D4B131-F4D9-5340-B653-2C10A859D738}" type="slidenum">
              <a:rPr lang="en-US" sz="1200">
                <a:latin typeface="Arial" charset="0"/>
              </a:rPr>
              <a:pPr/>
              <a:t>47</a:t>
            </a:fld>
            <a:endParaRPr lang="en-US" sz="1200">
              <a:latin typeface="Arial"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2DABCFF9-548C-E94A-8E6D-FDF337AA9A15}" type="slidenum">
              <a:rPr lang="en-US" sz="1200">
                <a:latin typeface="Arial" charset="0"/>
              </a:rPr>
              <a:pPr/>
              <a:t>48</a:t>
            </a:fld>
            <a:endParaRPr lang="en-US" sz="1200">
              <a:latin typeface="Arial" charset="0"/>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0653AAD-F4A5-7B40-AA1E-F6454BA332BB}" type="slidenum">
              <a:rPr lang="en-US" sz="1200">
                <a:latin typeface="Arial" charset="0"/>
              </a:rPr>
              <a:pPr/>
              <a:t>49</a:t>
            </a:fld>
            <a:endParaRPr lang="en-US" sz="1200">
              <a:latin typeface="Arial" charset="0"/>
            </a:endParaRPr>
          </a:p>
        </p:txBody>
      </p:sp>
      <p:sp>
        <p:nvSpPr>
          <p:cNvPr id="144386"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Ancient Cush overlapped present Libya, Egypt, and Sudan as seen on the next slide.</a:t>
            </a:r>
          </a:p>
          <a:p>
            <a:pPr eaLnBrk="1" hangingPunct="1"/>
            <a:endParaRPr lang="en-US" altLang="zh-CN" dirty="0">
              <a:latin typeface="Arial" panose="020B0604020202020204" pitchFamily="34" charset="0"/>
              <a:ea typeface="ＭＳ Ｐゴシック" charset="0"/>
              <a:cs typeface="Arial" panose="020B0604020202020204" pitchFamily="34" charset="0"/>
            </a:endParaRPr>
          </a:p>
          <a:p>
            <a:pPr eaLnBrk="1" hangingPunct="1"/>
            <a:r>
              <a:rPr lang="en-US" altLang="zh-CN" dirty="0">
                <a:latin typeface="Arial" panose="020B0604020202020204" pitchFamily="34" charset="0"/>
                <a:ea typeface="ＭＳ Ｐゴシック" charset="0"/>
                <a:cs typeface="Arial" panose="020B0604020202020204" pitchFamily="34" charset="0"/>
              </a:rPr>
              <a:t>————</a:t>
            </a:r>
          </a:p>
          <a:p>
            <a:pPr eaLnBrk="1" hangingPunct="1"/>
            <a:r>
              <a:rPr lang="en-US" altLang="zh-CN" dirty="0">
                <a:latin typeface="Arial" panose="020B0604020202020204" pitchFamily="34" charset="0"/>
                <a:ea typeface="ＭＳ Ｐゴシック" charset="0"/>
                <a:cs typeface="Arial" panose="020B0604020202020204" pitchFamily="34" charset="0"/>
              </a:rPr>
              <a:t>Cush in the OT (NLT version):</a:t>
            </a:r>
          </a:p>
          <a:p>
            <a:endParaRPr lang="en-US" b="1" dirty="0">
              <a:solidFill>
                <a:srgbClr val="006699"/>
              </a:solidFill>
              <a:effectLst/>
              <a:latin typeface="Helvetica Neue" panose="02000503000000020004" pitchFamily="2" charset="0"/>
            </a:endParaRPr>
          </a:p>
          <a:p>
            <a:r>
              <a:rPr lang="en-US" b="1" dirty="0">
                <a:solidFill>
                  <a:srgbClr val="006699"/>
                </a:solidFill>
                <a:effectLst/>
                <a:latin typeface="Helvetica Neue" panose="02000503000000020004" pitchFamily="2" charset="0"/>
              </a:rPr>
              <a:t>Gen. 2:13</a:t>
            </a:r>
            <a:r>
              <a:rPr lang="en-US" dirty="0">
                <a:effectLst/>
                <a:latin typeface="Lucida Grande" panose="020B0600040502020204" pitchFamily="34" charset="0"/>
              </a:rPr>
              <a:t> The second branch, called the Gihon, flowed around the entire land of </a:t>
            </a:r>
            <a:r>
              <a:rPr lang="en-US" b="1" dirty="0">
                <a:solidFill>
                  <a:srgbClr val="FF2500"/>
                </a:solidFill>
                <a:effectLst/>
                <a:latin typeface="Lucida Grande" panose="020B0600040502020204" pitchFamily="34" charset="0"/>
              </a:rPr>
              <a:t>Cush</a:t>
            </a:r>
            <a:r>
              <a:rPr lang="en-US" dirty="0">
                <a:effectLst/>
                <a:latin typeface="Lucida Grande" panose="020B0600040502020204" pitchFamily="34" charset="0"/>
              </a:rPr>
              <a:t>.</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Gen. 10:6</a:t>
            </a:r>
            <a:r>
              <a:rPr lang="en-US" dirty="0">
                <a:effectLst/>
                <a:latin typeface="Lucida Grande" panose="020B0600040502020204" pitchFamily="34" charset="0"/>
              </a:rPr>
              <a:t>    The descendants of Ham were </a:t>
            </a:r>
            <a:r>
              <a:rPr lang="en-US" b="1" dirty="0">
                <a:solidFill>
                  <a:srgbClr val="FF2500"/>
                </a:solidFill>
                <a:effectLst/>
                <a:latin typeface="Lucida Grande" panose="020B0600040502020204" pitchFamily="34" charset="0"/>
              </a:rPr>
              <a:t>Cush</a:t>
            </a:r>
            <a:r>
              <a:rPr lang="en-US" dirty="0">
                <a:effectLst/>
                <a:latin typeface="Lucida Grande" panose="020B0600040502020204" pitchFamily="34" charset="0"/>
              </a:rPr>
              <a:t>, </a:t>
            </a:r>
            <a:r>
              <a:rPr lang="en-US" dirty="0" err="1">
                <a:effectLst/>
                <a:latin typeface="Lucida Grande" panose="020B0600040502020204" pitchFamily="34" charset="0"/>
              </a:rPr>
              <a:t>Mizraim</a:t>
            </a:r>
            <a:r>
              <a:rPr lang="en-US" dirty="0">
                <a:effectLst/>
                <a:latin typeface="Lucida Grande" panose="020B0600040502020204" pitchFamily="34" charset="0"/>
              </a:rPr>
              <a:t>, Put, and Canaan.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Gen. 10:7</a:t>
            </a:r>
            <a:r>
              <a:rPr lang="en-US" dirty="0">
                <a:effectLst/>
                <a:latin typeface="Lucida Grande" panose="020B0600040502020204" pitchFamily="34" charset="0"/>
              </a:rPr>
              <a:t>    The descendants of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were </a:t>
            </a:r>
            <a:r>
              <a:rPr lang="en-US" dirty="0" err="1">
                <a:effectLst/>
                <a:latin typeface="Lucida Grande" panose="020B0600040502020204" pitchFamily="34" charset="0"/>
              </a:rPr>
              <a:t>Seba</a:t>
            </a:r>
            <a:r>
              <a:rPr lang="en-US" dirty="0">
                <a:effectLst/>
                <a:latin typeface="Lucida Grande" panose="020B0600040502020204" pitchFamily="34" charset="0"/>
              </a:rPr>
              <a:t>, Havilah, </a:t>
            </a:r>
            <a:r>
              <a:rPr lang="en-US" dirty="0" err="1">
                <a:effectLst/>
                <a:latin typeface="Lucida Grande" panose="020B0600040502020204" pitchFamily="34" charset="0"/>
              </a:rPr>
              <a:t>Sabtah</a:t>
            </a:r>
            <a:r>
              <a:rPr lang="en-US" dirty="0">
                <a:effectLst/>
                <a:latin typeface="Lucida Grande" panose="020B0600040502020204" pitchFamily="34" charset="0"/>
              </a:rPr>
              <a:t>, </a:t>
            </a:r>
            <a:r>
              <a:rPr lang="en-US" dirty="0" err="1">
                <a:effectLst/>
                <a:latin typeface="Lucida Grande" panose="020B0600040502020204" pitchFamily="34" charset="0"/>
              </a:rPr>
              <a:t>Raamah</a:t>
            </a:r>
            <a:r>
              <a:rPr lang="en-US" dirty="0">
                <a:effectLst/>
                <a:latin typeface="Lucida Grande" panose="020B0600040502020204" pitchFamily="34" charset="0"/>
              </a:rPr>
              <a:t>, and </a:t>
            </a:r>
            <a:r>
              <a:rPr lang="en-US" dirty="0" err="1">
                <a:effectLst/>
                <a:latin typeface="Lucida Grande" panose="020B0600040502020204" pitchFamily="34" charset="0"/>
              </a:rPr>
              <a:t>Sabteca</a:t>
            </a:r>
            <a:r>
              <a:rPr lang="en-US" dirty="0">
                <a:effectLst/>
                <a:latin typeface="Lucida Grande" panose="020B0600040502020204" pitchFamily="34" charset="0"/>
              </a:rPr>
              <a:t>. The descendants of </a:t>
            </a:r>
            <a:r>
              <a:rPr lang="en-US" dirty="0" err="1">
                <a:effectLst/>
                <a:latin typeface="Lucida Grande" panose="020B0600040502020204" pitchFamily="34" charset="0"/>
              </a:rPr>
              <a:t>Raamah</a:t>
            </a:r>
            <a:r>
              <a:rPr lang="en-US" dirty="0">
                <a:effectLst/>
                <a:latin typeface="Lucida Grande" panose="020B0600040502020204" pitchFamily="34" charset="0"/>
              </a:rPr>
              <a:t> were Sheba and Dedan.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Gen. 10:8</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was also the ancestor of Nimrod, who was the first heroic warrior on earth.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1:8</a:t>
            </a:r>
            <a:r>
              <a:rPr lang="en-US" dirty="0">
                <a:effectLst/>
                <a:latin typeface="Lucida Grande" panose="020B0600040502020204" pitchFamily="34" charset="0"/>
              </a:rPr>
              <a:t>    The descendants of Ham were </a:t>
            </a:r>
            <a:r>
              <a:rPr lang="en-US" b="1" dirty="0">
                <a:solidFill>
                  <a:srgbClr val="FF2500"/>
                </a:solidFill>
                <a:effectLst/>
                <a:latin typeface="Lucida Grande" panose="020B0600040502020204" pitchFamily="34" charset="0"/>
              </a:rPr>
              <a:t>Cush</a:t>
            </a:r>
            <a:r>
              <a:rPr lang="en-US" dirty="0">
                <a:effectLst/>
                <a:latin typeface="Lucida Grande" panose="020B0600040502020204" pitchFamily="34" charset="0"/>
              </a:rPr>
              <a:t>, </a:t>
            </a:r>
            <a:r>
              <a:rPr lang="en-US" dirty="0" err="1">
                <a:effectLst/>
                <a:latin typeface="Lucida Grande" panose="020B0600040502020204" pitchFamily="34" charset="0"/>
              </a:rPr>
              <a:t>Mizraim,</a:t>
            </a:r>
            <a:r>
              <a:rPr lang="en-US" baseline="30000" dirty="0" err="1">
                <a:effectLst/>
                <a:latin typeface="Lucida Grande" panose="020B0600040502020204" pitchFamily="34" charset="0"/>
              </a:rPr>
              <a:t>a</a:t>
            </a:r>
            <a:r>
              <a:rPr lang="en-US" dirty="0">
                <a:effectLst/>
                <a:latin typeface="Lucida Grande" panose="020B0600040502020204" pitchFamily="34" charset="0"/>
              </a:rPr>
              <a:t> Put, and Canaan.</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1Chr. 1:9</a:t>
            </a:r>
            <a:r>
              <a:rPr lang="en-US" dirty="0">
                <a:effectLst/>
                <a:latin typeface="Lucida Grande" panose="020B0600040502020204" pitchFamily="34" charset="0"/>
              </a:rPr>
              <a:t>    The descendants of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were </a:t>
            </a:r>
            <a:r>
              <a:rPr lang="en-US" dirty="0" err="1">
                <a:effectLst/>
                <a:latin typeface="Lucida Grande" panose="020B0600040502020204" pitchFamily="34" charset="0"/>
              </a:rPr>
              <a:t>Seba</a:t>
            </a:r>
            <a:r>
              <a:rPr lang="en-US" dirty="0">
                <a:effectLst/>
                <a:latin typeface="Lucida Grande" panose="020B0600040502020204" pitchFamily="34" charset="0"/>
              </a:rPr>
              <a:t>, Havilah, </a:t>
            </a:r>
            <a:r>
              <a:rPr lang="en-US" dirty="0" err="1">
                <a:effectLst/>
                <a:latin typeface="Lucida Grande" panose="020B0600040502020204" pitchFamily="34" charset="0"/>
              </a:rPr>
              <a:t>Sabtah</a:t>
            </a:r>
            <a:r>
              <a:rPr lang="en-US" dirty="0">
                <a:effectLst/>
                <a:latin typeface="Lucida Grande" panose="020B0600040502020204" pitchFamily="34" charset="0"/>
              </a:rPr>
              <a:t>, </a:t>
            </a:r>
            <a:r>
              <a:rPr lang="en-US" dirty="0" err="1">
                <a:effectLst/>
                <a:latin typeface="Lucida Grande" panose="020B0600040502020204" pitchFamily="34" charset="0"/>
              </a:rPr>
              <a:t>Raamah</a:t>
            </a:r>
            <a:r>
              <a:rPr lang="en-US" dirty="0">
                <a:effectLst/>
                <a:latin typeface="Lucida Grande" panose="020B0600040502020204" pitchFamily="34" charset="0"/>
              </a:rPr>
              <a:t>, and </a:t>
            </a:r>
            <a:r>
              <a:rPr lang="en-US" dirty="0" err="1">
                <a:effectLst/>
                <a:latin typeface="Lucida Grande" panose="020B0600040502020204" pitchFamily="34" charset="0"/>
              </a:rPr>
              <a:t>Sabteca</a:t>
            </a:r>
            <a:r>
              <a:rPr lang="en-US" dirty="0">
                <a:effectLst/>
                <a:latin typeface="Lucida Grande" panose="020B0600040502020204" pitchFamily="34" charset="0"/>
              </a:rPr>
              <a:t>. The descendants of </a:t>
            </a:r>
            <a:r>
              <a:rPr lang="en-US" dirty="0" err="1">
                <a:effectLst/>
                <a:latin typeface="Lucida Grande" panose="020B0600040502020204" pitchFamily="34" charset="0"/>
              </a:rPr>
              <a:t>Raamah</a:t>
            </a:r>
            <a:r>
              <a:rPr lang="en-US" dirty="0">
                <a:effectLst/>
                <a:latin typeface="Lucida Grande" panose="020B0600040502020204" pitchFamily="34" charset="0"/>
              </a:rPr>
              <a:t> were Sheba and Dedan. </a:t>
            </a:r>
            <a:r>
              <a:rPr lang="en-US" b="1" baseline="30000" dirty="0">
                <a:solidFill>
                  <a:srgbClr val="006699"/>
                </a:solidFill>
                <a:effectLst/>
                <a:latin typeface="Helvetica Neue" panose="02000503000000020004" pitchFamily="2" charset="0"/>
              </a:rPr>
              <a:t>10</a:t>
            </a:r>
            <a:r>
              <a:rPr lang="en-US" dirty="0">
                <a:effectLst/>
                <a:latin typeface="Lucida Grande" panose="020B0600040502020204" pitchFamily="34" charset="0"/>
              </a:rPr>
              <a:t> </a:t>
            </a:r>
            <a:r>
              <a:rPr lang="en-US" b="1" dirty="0">
                <a:solidFill>
                  <a:srgbClr val="FF2500"/>
                </a:solidFill>
                <a:effectLst/>
                <a:latin typeface="Lucida Grande" panose="020B0600040502020204" pitchFamily="34" charset="0"/>
              </a:rPr>
              <a:t> Cush </a:t>
            </a:r>
            <a:r>
              <a:rPr lang="en-US" dirty="0">
                <a:effectLst/>
                <a:latin typeface="Lucida Grande" panose="020B0600040502020204" pitchFamily="34" charset="0"/>
              </a:rPr>
              <a:t>was also the ancestor of Nimrod, who was the first heroic warrior on earth.</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Psa. 7:0</a:t>
            </a:r>
            <a:r>
              <a:rPr lang="en-US" dirty="0">
                <a:effectLst/>
                <a:latin typeface="Lucida Grande" panose="020B0600040502020204" pitchFamily="34" charset="0"/>
              </a:rPr>
              <a:t>    A </a:t>
            </a:r>
            <a:r>
              <a:rPr lang="en-US" dirty="0" err="1">
                <a:effectLst/>
                <a:latin typeface="Lucida Grande" panose="020B0600040502020204" pitchFamily="34" charset="0"/>
              </a:rPr>
              <a:t>psalm</a:t>
            </a:r>
            <a:r>
              <a:rPr lang="en-US" baseline="30000" dirty="0" err="1">
                <a:effectLst/>
                <a:latin typeface="Lucida Grande" panose="020B0600040502020204" pitchFamily="34" charset="0"/>
              </a:rPr>
              <a:t>a</a:t>
            </a:r>
            <a:r>
              <a:rPr lang="en-US" dirty="0">
                <a:effectLst/>
                <a:latin typeface="Lucida Grande" panose="020B0600040502020204" pitchFamily="34" charset="0"/>
              </a:rPr>
              <a:t> of David, which he sang to the LORD concerning </a:t>
            </a:r>
            <a:r>
              <a:rPr lang="en-US" b="1" dirty="0">
                <a:solidFill>
                  <a:srgbClr val="FF2500"/>
                </a:solidFill>
                <a:effectLst/>
                <a:latin typeface="Lucida Grande" panose="020B0600040502020204" pitchFamily="34" charset="0"/>
              </a:rPr>
              <a:t>Cush </a:t>
            </a:r>
            <a:r>
              <a:rPr lang="en-US" dirty="0">
                <a:effectLst/>
                <a:latin typeface="Lucida Grande" panose="020B0600040502020204" pitchFamily="34" charset="0"/>
              </a:rPr>
              <a:t>of the tribe of Benjamin.</a:t>
            </a:r>
          </a:p>
          <a:p>
            <a:r>
              <a:rPr lang="en-US" dirty="0"/>
              <a:t>——————</a:t>
            </a:r>
          </a:p>
          <a:p>
            <a:r>
              <a:rPr lang="en-US" dirty="0"/>
              <a:t>BG-</a:t>
            </a:r>
            <a:r>
              <a:rPr lang="en-US" sz="1200" kern="1200" dirty="0">
                <a:solidFill>
                  <a:schemeClr val="tx1"/>
                </a:solidFill>
                <a:effectLst/>
                <a:latin typeface="+mn-lt"/>
                <a:ea typeface="+mn-ea"/>
                <a:cs typeface="+mn-cs"/>
              </a:rPr>
              <a:t>02-Eden&amp;ANE-5</a:t>
            </a:r>
          </a:p>
          <a:p>
            <a:r>
              <a:rPr lang="en-US" dirty="0"/>
              <a:t>OS-01-Gen1-3-slide 159</a:t>
            </a:r>
          </a:p>
          <a:p>
            <a:r>
              <a:rPr lang="en-US" dirty="0"/>
              <a:t>OS-01-Gen4-20-slide 121</a:t>
            </a:r>
          </a:p>
          <a:p>
            <a:r>
              <a:rPr lang="en-US" dirty="0"/>
              <a:t>OS-23_Isaiah13-23-slide 73</a:t>
            </a:r>
          </a:p>
          <a:p>
            <a:endParaRPr lang="en-US" dirty="0">
              <a:effectLst/>
              <a:latin typeface="Lucida Grande" panose="020B0600040502020204" pitchFamily="34" charset="0"/>
            </a:endParaRPr>
          </a:p>
        </p:txBody>
      </p:sp>
    </p:spTree>
    <p:extLst>
      <p:ext uri="{BB962C8B-B14F-4D97-AF65-F5344CB8AC3E}">
        <p14:creationId xmlns:p14="http://schemas.microsoft.com/office/powerpoint/2010/main" val="21726796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C8B1C88-CE17-8E4B-8EF7-6F07B2B45D59}" type="slidenum">
              <a:rPr lang="en-US" sz="1200">
                <a:latin typeface="Arial" charset="0"/>
              </a:rPr>
              <a:pPr/>
              <a:t>50</a:t>
            </a:fld>
            <a:endParaRPr lang="en-US" sz="1200">
              <a:latin typeface="Arial" charset="0"/>
            </a:endParaRPr>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4720673-72AA-0649-9AE1-03BF8C09D1AA}" type="slidenum">
              <a:rPr lang="en-US" sz="1200">
                <a:latin typeface="Arial" charset="0"/>
              </a:rPr>
              <a:pPr/>
              <a:t>51</a:t>
            </a:fld>
            <a:endParaRPr lang="en-US" sz="1200">
              <a:latin typeface="Arial" charset="0"/>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DE2787E9-B11C-474F-BF1E-CB81EE772DF4}" type="slidenum">
              <a:rPr lang="en-US" sz="1200">
                <a:latin typeface="Arial" charset="0"/>
              </a:rPr>
              <a:pPr/>
              <a:t>52</a:t>
            </a:fld>
            <a:endParaRPr lang="en-US" sz="1200">
              <a:latin typeface="Arial" charset="0"/>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F31FC44-A6E6-7E4B-BF5C-ABF3CD054556}" type="slidenum">
              <a:rPr lang="en-US" sz="1200">
                <a:latin typeface="Arial" charset="0"/>
              </a:rPr>
              <a:pPr/>
              <a:t>53</a:t>
            </a:fld>
            <a:endParaRPr lang="en-US" sz="1200">
              <a:latin typeface="Arial" charset="0"/>
            </a:endParaRPr>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AD9F735-E056-9E4E-9564-D530B792EE01}" type="slidenum">
              <a:rPr lang="en-US" sz="1200">
                <a:latin typeface="Arial" charset="0"/>
              </a:rPr>
              <a:pPr/>
              <a:t>54</a:t>
            </a:fld>
            <a:endParaRPr lang="en-US" sz="1200">
              <a:latin typeface="Arial"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AB7A923-C0E1-1F4A-ACE7-89A9B73B5695}" type="slidenum">
              <a:rPr lang="en-US" sz="1200">
                <a:latin typeface="Arial" charset="0"/>
              </a:rPr>
              <a:pPr/>
              <a:t>55</a:t>
            </a:fld>
            <a:endParaRPr lang="en-US" sz="1200">
              <a:latin typeface="Arial"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3EA15D1-5E6A-524A-B1FA-F02DF97AA3F9}" type="slidenum">
              <a:rPr lang="en-US" sz="1200">
                <a:latin typeface="Arial" charset="0"/>
              </a:rPr>
              <a:pPr/>
              <a:t>56</a:t>
            </a:fld>
            <a:endParaRPr lang="en-US" sz="1200">
              <a:latin typeface="Arial"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FE04CACA-FFB6-E646-913B-A1BCF5E56082}" type="slidenum">
              <a:rPr lang="en-US" sz="1200">
                <a:latin typeface="Arial" charset="0"/>
              </a:rPr>
              <a:pPr/>
              <a:t>57</a:t>
            </a:fld>
            <a:endParaRPr lang="en-US" sz="1200">
              <a:latin typeface="Arial"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7A4746C-88AE-9847-A0C6-064E0FB94473}" type="slidenum">
              <a:rPr lang="en-US" sz="1200">
                <a:latin typeface="Arial" charset="0"/>
              </a:rPr>
              <a:pPr/>
              <a:t>58</a:t>
            </a:fld>
            <a:endParaRPr lang="en-US" sz="1200">
              <a:latin typeface="Arial"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ED92007-7FBF-8D4F-9962-E21DB12A9821}" type="slidenum">
              <a:rPr lang="en-US" sz="1200">
                <a:latin typeface="Arial" charset="0"/>
              </a:rPr>
              <a:pPr/>
              <a:t>59</a:t>
            </a:fld>
            <a:endParaRPr lang="en-US" sz="1200">
              <a:latin typeface="Arial"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often think of ancient Cush as covering modern Ethiopia, but this map says otherwise as it does not even include a part of Ethiopia.</a:t>
            </a:r>
          </a:p>
          <a:p>
            <a:r>
              <a:rPr lang="en-US" dirty="0"/>
              <a:t>——————</a:t>
            </a:r>
          </a:p>
          <a:p>
            <a:r>
              <a:rPr lang="en-US" dirty="0"/>
              <a:t>BG-</a:t>
            </a:r>
            <a:r>
              <a:rPr lang="en-US" sz="1200" kern="1200" dirty="0">
                <a:solidFill>
                  <a:schemeClr val="tx1"/>
                </a:solidFill>
                <a:effectLst/>
                <a:latin typeface="+mn-lt"/>
                <a:ea typeface="+mn-ea"/>
                <a:cs typeface="+mn-cs"/>
              </a:rPr>
              <a:t>02-Eden&amp;ANE-6</a:t>
            </a:r>
          </a:p>
          <a:p>
            <a:r>
              <a:rPr lang="en-US" dirty="0"/>
              <a:t>OS-01-Gen1-3-slide160</a:t>
            </a:r>
          </a:p>
          <a:p>
            <a:r>
              <a:rPr lang="en-US" dirty="0"/>
              <a:t>OS-01-Gen4-20-slide 121</a:t>
            </a:r>
          </a:p>
          <a:p>
            <a:r>
              <a:rPr lang="en-US" dirty="0"/>
              <a:t>OS-23_Isaiah13-23-slide 76</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14040228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CB03E2DF-5BAB-5049-8E56-EF53F1C2A2ED}" type="slidenum">
              <a:rPr lang="en-US" sz="1200">
                <a:latin typeface="Arial" charset="0"/>
              </a:rPr>
              <a:pPr/>
              <a:t>60</a:t>
            </a:fld>
            <a:endParaRPr lang="en-US" sz="1200">
              <a:latin typeface="Arial"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08C5E98-8158-2248-AECA-91740CE8FB12}" type="slidenum">
              <a:rPr lang="en-US" sz="1200">
                <a:latin typeface="Arial" charset="0"/>
              </a:rPr>
              <a:pPr/>
              <a:t>61</a:t>
            </a:fld>
            <a:endParaRPr lang="en-US" sz="1200">
              <a:latin typeface="Arial"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FF1419F-2B90-9341-86DA-4F3A24346701}" type="slidenum">
              <a:rPr lang="en-US" sz="1200">
                <a:latin typeface="Arial" charset="0"/>
              </a:rPr>
              <a:pPr/>
              <a:t>62</a:t>
            </a:fld>
            <a:endParaRPr lang="en-US" sz="1200">
              <a:latin typeface="Arial"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FCB77F3-A564-A242-BD96-A95BA706A782}" type="slidenum">
              <a:rPr lang="en-US" sz="1200">
                <a:latin typeface="Arial" charset="0"/>
              </a:rPr>
              <a:pPr/>
              <a:t>63</a:t>
            </a:fld>
            <a:endParaRPr lang="en-US" sz="1200">
              <a:latin typeface="Arial"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1A4503C5-9410-BF42-AA5A-D6E92DD93FC8}" type="slidenum">
              <a:rPr lang="en-US" sz="1200">
                <a:latin typeface="Arial" charset="0"/>
              </a:rPr>
              <a:pPr/>
              <a:t>64</a:t>
            </a:fld>
            <a:endParaRPr lang="en-US" sz="1200">
              <a:latin typeface="Arial" charset="0"/>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80314A1D-B8C4-5D4E-97F5-E98FF7483F39}" type="slidenum">
              <a:rPr lang="en-US" sz="1200">
                <a:latin typeface="Arial" charset="0"/>
              </a:rPr>
              <a:pPr/>
              <a:t>65</a:t>
            </a:fld>
            <a:endParaRPr lang="en-US" sz="1200">
              <a:latin typeface="Arial" charset="0"/>
            </a:endParaRPr>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9FCD3D3-A31B-BA45-8D2F-38C0288840BC}" type="slidenum">
              <a:rPr lang="en-US" sz="1200">
                <a:latin typeface="Arial" charset="0"/>
              </a:rPr>
              <a:pPr/>
              <a:t>66</a:t>
            </a:fld>
            <a:endParaRPr lang="en-US" sz="1200">
              <a:latin typeface="Arial"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09D32051-85D5-5949-A5F8-E79F99192BB9}" type="slidenum">
              <a:rPr lang="en-US" sz="1200">
                <a:latin typeface="Arial" charset="0"/>
              </a:rPr>
              <a:pPr/>
              <a:t>67</a:t>
            </a:fld>
            <a:endParaRPr lang="en-US" sz="1200">
              <a:latin typeface="Arial" charset="0"/>
            </a:endParaRPr>
          </a:p>
        </p:txBody>
      </p:sp>
      <p:sp>
        <p:nvSpPr>
          <p:cNvPr id="181250" name="Rectangle 2"/>
          <p:cNvSpPr>
            <a:spLocks noGrp="1" noRot="1" noChangeAspect="1" noChangeArrowheads="1"/>
          </p:cNvSpPr>
          <p:nvPr>
            <p:ph type="sldImg"/>
          </p:nvPr>
        </p:nvSpPr>
        <p:spPr>
          <a:solidFill>
            <a:srgbClr val="FFFFFF"/>
          </a:solidFill>
          <a:ln/>
        </p:spPr>
      </p:sp>
      <p:sp>
        <p:nvSpPr>
          <p:cNvPr id="1812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5B541B0F-3678-9B4F-A879-0672A912E04C}" type="slidenum">
              <a:rPr lang="en-US" sz="1200">
                <a:latin typeface="Arial" charset="0"/>
              </a:rPr>
              <a:pPr/>
              <a:t>68</a:t>
            </a:fld>
            <a:endParaRPr lang="en-US" sz="1200">
              <a:latin typeface="Arial"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91C00A71-CE5D-B14F-A2A2-E7E32633D27B}" type="slidenum">
              <a:rPr lang="en-US" sz="1200">
                <a:solidFill>
                  <a:prstClr val="black"/>
                </a:solidFill>
                <a:latin typeface="Arial" charset="0"/>
              </a:rPr>
              <a:pPr/>
              <a:t>69</a:t>
            </a:fld>
            <a:endParaRPr lang="en-US" sz="1200">
              <a:solidFill>
                <a:prstClr val="black"/>
              </a:solidFill>
              <a:latin typeface="Arial"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Creationists and evolutionists alike agree that the world originally was a single continent. Genesis 1:9-10 supports this idea, “</a:t>
            </a:r>
            <a:r>
              <a:rPr lang="en-US" sz="1200" kern="1200" dirty="0">
                <a:solidFill>
                  <a:schemeClr val="tx1"/>
                </a:solidFill>
                <a:effectLst/>
                <a:latin typeface="Arial" panose="020B0604020202020204" pitchFamily="34" charset="0"/>
                <a:ea typeface="+mn-ea"/>
                <a:cs typeface="Arial" panose="020B0604020202020204" pitchFamily="34" charset="0"/>
              </a:rPr>
              <a:t>Then God said, ‘Let the waters beneath the sky flow together into one place, so dry ground may appear.’ And that is what happened. </a:t>
            </a:r>
            <a:r>
              <a:rPr lang="en-US" sz="1200" b="1" kern="1200" baseline="30000" dirty="0">
                <a:solidFill>
                  <a:schemeClr val="tx1"/>
                </a:solidFill>
                <a:effectLst/>
                <a:latin typeface="Arial" panose="020B0604020202020204" pitchFamily="34" charset="0"/>
                <a:ea typeface="+mn-ea"/>
                <a:cs typeface="Arial" panose="020B0604020202020204" pitchFamily="34" charset="0"/>
              </a:rPr>
              <a:t>10</a:t>
            </a:r>
            <a:r>
              <a:rPr lang="en-US" sz="1200" kern="1200" dirty="0">
                <a:solidFill>
                  <a:schemeClr val="tx1"/>
                </a:solidFill>
                <a:effectLst/>
                <a:latin typeface="Arial" panose="020B0604020202020204" pitchFamily="34" charset="0"/>
                <a:ea typeface="+mn-ea"/>
                <a:cs typeface="Arial" panose="020B0604020202020204" pitchFamily="34" charset="0"/>
              </a:rPr>
              <a:t>  God called the dry ground ‘land’ and the waters ‘seas.’ And God saw that it was good.”</a:t>
            </a:r>
          </a:p>
          <a:p>
            <a:r>
              <a:rPr lang="en-US" dirty="0"/>
              <a:t>——————</a:t>
            </a:r>
          </a:p>
          <a:p>
            <a:r>
              <a:rPr lang="en-US" dirty="0"/>
              <a:t>BG-</a:t>
            </a:r>
            <a:r>
              <a:rPr lang="en-US" sz="1200" kern="1200" dirty="0">
                <a:solidFill>
                  <a:schemeClr val="tx1"/>
                </a:solidFill>
                <a:effectLst/>
                <a:latin typeface="+mn-lt"/>
                <a:ea typeface="+mn-ea"/>
                <a:cs typeface="+mn-cs"/>
              </a:rPr>
              <a:t>02-Eden&amp;ANE-7</a:t>
            </a:r>
          </a:p>
          <a:p>
            <a:r>
              <a:rPr lang="en-US" dirty="0"/>
              <a:t>OS-01-Gen1-3-slide161</a:t>
            </a:r>
          </a:p>
          <a:p>
            <a:r>
              <a:rPr lang="en-US" dirty="0"/>
              <a:t>OS-01-Gen4-20-slide 122</a:t>
            </a:r>
          </a:p>
          <a:p>
            <a:r>
              <a:rPr lang="en-US" dirty="0"/>
              <a:t>OS-23_Isaiah13-23-slide 77</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00429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A52062B0-19AD-AB43-9103-AF893B8E527A}" type="slidenum">
              <a:rPr lang="en-US" sz="1200">
                <a:solidFill>
                  <a:prstClr val="black"/>
                </a:solidFill>
                <a:latin typeface="Arial" charset="0"/>
              </a:rPr>
              <a:pPr/>
              <a:t>70</a:t>
            </a:fld>
            <a:endParaRPr lang="en-US" sz="1200">
              <a:solidFill>
                <a:prstClr val="black"/>
              </a:solidFill>
              <a:latin typeface="Arial"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Bible </a:t>
            </a:r>
            <a:r>
              <a:rPr lang="en-US" dirty="0" err="1">
                <a:latin typeface="Arial" charset="0"/>
                <a:ea typeface="ＭＳ Ｐゴシック" charset="0"/>
                <a:cs typeface="ＭＳ Ｐゴシック" charset="0"/>
              </a:rPr>
              <a:t>Geograhpy</a:t>
            </a:r>
            <a:r>
              <a:rPr lang="en-US" dirty="0">
                <a:latin typeface="Arial" charset="0"/>
                <a:ea typeface="ＭＳ Ｐゴシック" charset="0"/>
                <a:cs typeface="ＭＳ Ｐゴシック" charset="0"/>
              </a:rPr>
              <a:t> (</a:t>
            </a:r>
            <a:r>
              <a:rPr lang="en-US" dirty="0" err="1">
                <a:latin typeface="Arial" charset="0"/>
                <a:ea typeface="ＭＳ Ｐゴシック" charset="0"/>
                <a:cs typeface="ＭＳ Ｐゴシック" charset="0"/>
              </a:rPr>
              <a:t>bg</a:t>
            </a:r>
            <a:r>
              <a:rPr lang="en-US" dirty="0">
                <a:latin typeface="Arial"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slide from Answers in Genesis shows the original Rodinia breaking up into Pangaea and then transitioning into our continental configuration today. This process took about a year.</a:t>
            </a:r>
          </a:p>
          <a:p>
            <a:r>
              <a:rPr lang="en-US" dirty="0"/>
              <a:t>——————</a:t>
            </a:r>
          </a:p>
          <a:p>
            <a:r>
              <a:rPr lang="en-US" dirty="0"/>
              <a:t>BG-</a:t>
            </a:r>
            <a:r>
              <a:rPr lang="en-US" sz="1200" kern="1200" dirty="0">
                <a:solidFill>
                  <a:schemeClr val="tx1"/>
                </a:solidFill>
                <a:effectLst/>
                <a:latin typeface="+mn-lt"/>
                <a:ea typeface="+mn-ea"/>
                <a:cs typeface="+mn-cs"/>
              </a:rPr>
              <a:t>02-Eden&amp;ANE-8</a:t>
            </a:r>
          </a:p>
          <a:p>
            <a:r>
              <a:rPr lang="en-US" dirty="0"/>
              <a:t>OS-01-Gen1-3-slide161</a:t>
            </a:r>
          </a:p>
          <a:p>
            <a:r>
              <a:rPr lang="en-US" dirty="0"/>
              <a:t>OS-01-Gen4-20-slide 122</a:t>
            </a:r>
          </a:p>
          <a:p>
            <a:r>
              <a:rPr lang="en-US" dirty="0"/>
              <a:t>OS-23_Isaiah13-23-slide 77</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3637BF-769E-6949-A740-9BC28E17C18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0957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fld id="{E48F625C-93EC-0042-87B0-70E595442933}" type="slidenum">
              <a:rPr lang="en-US" sz="1200">
                <a:latin typeface="Arial" charset="0"/>
              </a:rPr>
              <a:pPr/>
              <a:t>9</a:t>
            </a:fld>
            <a:endParaRPr lang="en-US" sz="1200">
              <a:latin typeface="Arial"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pPr>
                <a:defRPr/>
              </a:pPr>
              <a:t>‹#›</a:t>
            </a:fld>
            <a:endParaRPr lang="en-US"/>
          </a:p>
        </p:txBody>
      </p:sp>
    </p:spTree>
    <p:extLst>
      <p:ext uri="{BB962C8B-B14F-4D97-AF65-F5344CB8AC3E}">
        <p14:creationId xmlns:p14="http://schemas.microsoft.com/office/powerpoint/2010/main" val="239496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84346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59776313"/>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2888263529"/>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508526611"/>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4036550765"/>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2406018846"/>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53474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996667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936734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2922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868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87919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812480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75810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194557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7628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96460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22416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7759350"/>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6129927"/>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052295"/>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8926109"/>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580893-DBA9-5F48-A860-FD6759D0589A}" type="slidenum">
              <a:rPr lang="en-US"/>
              <a:pPr>
                <a:defRPr/>
              </a:pPr>
              <a:t>‹#›</a:t>
            </a:fld>
            <a:endParaRPr lang="en-US"/>
          </a:p>
        </p:txBody>
      </p:sp>
    </p:spTree>
    <p:extLst>
      <p:ext uri="{BB962C8B-B14F-4D97-AF65-F5344CB8AC3E}">
        <p14:creationId xmlns:p14="http://schemas.microsoft.com/office/powerpoint/2010/main" val="10039984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307521"/>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495073"/>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978363"/>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8887984"/>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377229"/>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3401346"/>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325536"/>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617062"/>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20EC7F-E17C-1B40-BFBA-9343ED0B994C}" type="slidenum">
              <a:rPr lang="en-US"/>
              <a:pPr>
                <a:defRPr/>
              </a:pPr>
              <a:t>‹#›</a:t>
            </a:fld>
            <a:endParaRPr lang="en-US"/>
          </a:p>
        </p:txBody>
      </p:sp>
    </p:spTree>
    <p:extLst>
      <p:ext uri="{BB962C8B-B14F-4D97-AF65-F5344CB8AC3E}">
        <p14:creationId xmlns:p14="http://schemas.microsoft.com/office/powerpoint/2010/main" val="1280455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16F6D-9ADE-BE4A-8784-09221CEC956C}" type="slidenum">
              <a:rPr lang="en-US"/>
              <a:pPr>
                <a:defRPr/>
              </a:pPr>
              <a:t>‹#›</a:t>
            </a:fld>
            <a:endParaRPr lang="en-US"/>
          </a:p>
        </p:txBody>
      </p:sp>
    </p:spTree>
    <p:extLst>
      <p:ext uri="{BB962C8B-B14F-4D97-AF65-F5344CB8AC3E}">
        <p14:creationId xmlns:p14="http://schemas.microsoft.com/office/powerpoint/2010/main" val="1377319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64F4E-58E3-814A-9461-8B7EDEB876E9}" type="slidenum">
              <a:rPr lang="en-US"/>
              <a:pPr>
                <a:defRPr/>
              </a:pPr>
              <a:t>‹#›</a:t>
            </a:fld>
            <a:endParaRPr lang="en-US"/>
          </a:p>
        </p:txBody>
      </p:sp>
    </p:spTree>
    <p:extLst>
      <p:ext uri="{BB962C8B-B14F-4D97-AF65-F5344CB8AC3E}">
        <p14:creationId xmlns:p14="http://schemas.microsoft.com/office/powerpoint/2010/main" val="404595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95826D-B875-FB4E-9CD2-808638998B91}" type="slidenum">
              <a:rPr lang="en-US"/>
              <a:pPr>
                <a:defRPr/>
              </a:pPr>
              <a:t>‹#›</a:t>
            </a:fld>
            <a:endParaRPr lang="en-US"/>
          </a:p>
        </p:txBody>
      </p:sp>
    </p:spTree>
    <p:extLst>
      <p:ext uri="{BB962C8B-B14F-4D97-AF65-F5344CB8AC3E}">
        <p14:creationId xmlns:p14="http://schemas.microsoft.com/office/powerpoint/2010/main" val="3150068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636C8F-D20F-C042-8274-909E85AB47AE}" type="slidenum">
              <a:rPr lang="en-US"/>
              <a:pPr>
                <a:defRPr/>
              </a:pPr>
              <a:t>‹#›</a:t>
            </a:fld>
            <a:endParaRPr lang="en-US"/>
          </a:p>
        </p:txBody>
      </p:sp>
    </p:spTree>
    <p:extLst>
      <p:ext uri="{BB962C8B-B14F-4D97-AF65-F5344CB8AC3E}">
        <p14:creationId xmlns:p14="http://schemas.microsoft.com/office/powerpoint/2010/main" val="1778001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07B70F-D708-FD44-87D2-109100D670CA}" type="slidenum">
              <a:rPr lang="en-US"/>
              <a:pPr>
                <a:defRPr/>
              </a:pPr>
              <a:t>‹#›</a:t>
            </a:fld>
            <a:endParaRPr lang="en-US"/>
          </a:p>
        </p:txBody>
      </p:sp>
    </p:spTree>
    <p:extLst>
      <p:ext uri="{BB962C8B-B14F-4D97-AF65-F5344CB8AC3E}">
        <p14:creationId xmlns:p14="http://schemas.microsoft.com/office/powerpoint/2010/main" val="1072040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3EF62-AECD-6644-8D3F-A4EB58C7BBE1}" type="slidenum">
              <a:rPr lang="en-US"/>
              <a:pPr>
                <a:defRPr/>
              </a:pPr>
              <a:t>‹#›</a:t>
            </a:fld>
            <a:endParaRPr lang="en-US"/>
          </a:p>
        </p:txBody>
      </p:sp>
    </p:spTree>
    <p:extLst>
      <p:ext uri="{BB962C8B-B14F-4D97-AF65-F5344CB8AC3E}">
        <p14:creationId xmlns:p14="http://schemas.microsoft.com/office/powerpoint/2010/main" val="2628296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23414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3A325-18B7-C94B-840C-AEBB5E066394}" type="slidenum">
              <a:rPr lang="en-US"/>
              <a:pPr>
                <a:defRPr/>
              </a:pPr>
              <a:t>‹#›</a:t>
            </a:fld>
            <a:endParaRPr lang="en-US"/>
          </a:p>
        </p:txBody>
      </p:sp>
    </p:spTree>
    <p:extLst>
      <p:ext uri="{BB962C8B-B14F-4D97-AF65-F5344CB8AC3E}">
        <p14:creationId xmlns:p14="http://schemas.microsoft.com/office/powerpoint/2010/main" val="420971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47BA5-6091-5344-9D20-A2816AF4C23E}" type="slidenum">
              <a:rPr lang="en-US"/>
              <a:pPr>
                <a:defRPr/>
              </a:pPr>
              <a:t>‹#›</a:t>
            </a:fld>
            <a:endParaRPr lang="en-US"/>
          </a:p>
        </p:txBody>
      </p:sp>
    </p:spTree>
    <p:extLst>
      <p:ext uri="{BB962C8B-B14F-4D97-AF65-F5344CB8AC3E}">
        <p14:creationId xmlns:p14="http://schemas.microsoft.com/office/powerpoint/2010/main" val="569985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6B7F8A-40D8-A246-9039-7B7024B17580}" type="slidenum">
              <a:rPr lang="en-US"/>
              <a:pPr>
                <a:defRPr/>
              </a:pPr>
              <a:t>‹#›</a:t>
            </a:fld>
            <a:endParaRPr lang="en-US"/>
          </a:p>
        </p:txBody>
      </p:sp>
    </p:spTree>
    <p:extLst>
      <p:ext uri="{BB962C8B-B14F-4D97-AF65-F5344CB8AC3E}">
        <p14:creationId xmlns:p14="http://schemas.microsoft.com/office/powerpoint/2010/main" val="2459794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3FC8-7106-D547-8E75-DCD479B19C7F}" type="slidenum">
              <a:rPr lang="en-US"/>
              <a:pPr>
                <a:defRPr/>
              </a:pPr>
              <a:t>‹#›</a:t>
            </a:fld>
            <a:endParaRPr lang="en-US"/>
          </a:p>
        </p:txBody>
      </p:sp>
    </p:spTree>
    <p:extLst>
      <p:ext uri="{BB962C8B-B14F-4D97-AF65-F5344CB8AC3E}">
        <p14:creationId xmlns:p14="http://schemas.microsoft.com/office/powerpoint/2010/main" val="4248487348"/>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718BF9-5AC3-D84A-8454-7134A83D66D8}" type="slidenum">
              <a:rPr lang="en-US"/>
              <a:pPr>
                <a:defRPr/>
              </a:pPr>
              <a:t>‹#›</a:t>
            </a:fld>
            <a:endParaRPr lang="en-US"/>
          </a:p>
        </p:txBody>
      </p:sp>
    </p:spTree>
    <p:extLst>
      <p:ext uri="{BB962C8B-B14F-4D97-AF65-F5344CB8AC3E}">
        <p14:creationId xmlns:p14="http://schemas.microsoft.com/office/powerpoint/2010/main" val="240264380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F3274-EDCC-534B-A368-151219207DD3}" type="slidenum">
              <a:rPr lang="en-US"/>
              <a:pPr>
                <a:defRPr/>
              </a:pPr>
              <a:t>‹#›</a:t>
            </a:fld>
            <a:endParaRPr lang="en-US"/>
          </a:p>
        </p:txBody>
      </p:sp>
    </p:spTree>
    <p:extLst>
      <p:ext uri="{BB962C8B-B14F-4D97-AF65-F5344CB8AC3E}">
        <p14:creationId xmlns:p14="http://schemas.microsoft.com/office/powerpoint/2010/main" val="277958665"/>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7E580-2702-F049-8974-FFE3DD5C748D}" type="slidenum">
              <a:rPr lang="en-US"/>
              <a:pPr>
                <a:defRPr/>
              </a:pPr>
              <a:t>‹#›</a:t>
            </a:fld>
            <a:endParaRPr lang="en-US"/>
          </a:p>
        </p:txBody>
      </p:sp>
    </p:spTree>
    <p:extLst>
      <p:ext uri="{BB962C8B-B14F-4D97-AF65-F5344CB8AC3E}">
        <p14:creationId xmlns:p14="http://schemas.microsoft.com/office/powerpoint/2010/main" val="3764936889"/>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DCDBFB3-4115-B240-8EFF-33607B43B4B2}" type="slidenum">
              <a:rPr lang="en-US"/>
              <a:pPr>
                <a:defRPr/>
              </a:pPr>
              <a:t>‹#›</a:t>
            </a:fld>
            <a:endParaRPr lang="en-US"/>
          </a:p>
        </p:txBody>
      </p:sp>
    </p:spTree>
    <p:extLst>
      <p:ext uri="{BB962C8B-B14F-4D97-AF65-F5344CB8AC3E}">
        <p14:creationId xmlns:p14="http://schemas.microsoft.com/office/powerpoint/2010/main" val="647331890"/>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682C4-1E40-FF49-92E3-1714A7888DEA}" type="slidenum">
              <a:rPr lang="en-US"/>
              <a:pPr>
                <a:defRPr/>
              </a:pPr>
              <a:t>‹#›</a:t>
            </a:fld>
            <a:endParaRPr lang="en-US"/>
          </a:p>
        </p:txBody>
      </p:sp>
    </p:spTree>
    <p:extLst>
      <p:ext uri="{BB962C8B-B14F-4D97-AF65-F5344CB8AC3E}">
        <p14:creationId xmlns:p14="http://schemas.microsoft.com/office/powerpoint/2010/main" val="2988669041"/>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91631F-0C60-DE40-A0FA-42DF6D43488C}" type="slidenum">
              <a:rPr lang="en-US"/>
              <a:pPr>
                <a:defRPr/>
              </a:pPr>
              <a:t>‹#›</a:t>
            </a:fld>
            <a:endParaRPr lang="en-US"/>
          </a:p>
        </p:txBody>
      </p:sp>
    </p:spTree>
    <p:extLst>
      <p:ext uri="{BB962C8B-B14F-4D97-AF65-F5344CB8AC3E}">
        <p14:creationId xmlns:p14="http://schemas.microsoft.com/office/powerpoint/2010/main" val="3585874785"/>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2503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8D9B52-8E00-294E-9790-8016A11C35B3}" type="slidenum">
              <a:rPr lang="en-US"/>
              <a:pPr>
                <a:defRPr/>
              </a:pPr>
              <a:t>‹#›</a:t>
            </a:fld>
            <a:endParaRPr lang="en-US"/>
          </a:p>
        </p:txBody>
      </p:sp>
    </p:spTree>
    <p:extLst>
      <p:ext uri="{BB962C8B-B14F-4D97-AF65-F5344CB8AC3E}">
        <p14:creationId xmlns:p14="http://schemas.microsoft.com/office/powerpoint/2010/main" val="821943568"/>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A9B905-F69C-3A40-AAD8-55B79B24B2E2}" type="slidenum">
              <a:rPr lang="en-US"/>
              <a:pPr>
                <a:defRPr/>
              </a:pPr>
              <a:t>‹#›</a:t>
            </a:fld>
            <a:endParaRPr lang="en-US"/>
          </a:p>
        </p:txBody>
      </p:sp>
    </p:spTree>
    <p:extLst>
      <p:ext uri="{BB962C8B-B14F-4D97-AF65-F5344CB8AC3E}">
        <p14:creationId xmlns:p14="http://schemas.microsoft.com/office/powerpoint/2010/main" val="2401647775"/>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08B7EE-AD9D-BD45-95FC-D1D151C5EC1B}" type="slidenum">
              <a:rPr lang="en-US"/>
              <a:pPr>
                <a:defRPr/>
              </a:pPr>
              <a:t>‹#›</a:t>
            </a:fld>
            <a:endParaRPr lang="en-US"/>
          </a:p>
        </p:txBody>
      </p:sp>
    </p:spTree>
    <p:extLst>
      <p:ext uri="{BB962C8B-B14F-4D97-AF65-F5344CB8AC3E}">
        <p14:creationId xmlns:p14="http://schemas.microsoft.com/office/powerpoint/2010/main" val="184479605"/>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5B52C3-B67E-7E44-8B1B-EBCA455094BB}" type="slidenum">
              <a:rPr lang="en-US"/>
              <a:pPr>
                <a:defRPr/>
              </a:pPr>
              <a:t>‹#›</a:t>
            </a:fld>
            <a:endParaRPr lang="en-US"/>
          </a:p>
        </p:txBody>
      </p:sp>
    </p:spTree>
    <p:extLst>
      <p:ext uri="{BB962C8B-B14F-4D97-AF65-F5344CB8AC3E}">
        <p14:creationId xmlns:p14="http://schemas.microsoft.com/office/powerpoint/2010/main" val="3425024727"/>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24452149"/>
      </p:ext>
    </p:extLst>
  </p:cSld>
  <p:clrMapOvr>
    <a:masterClrMapping/>
  </p:clrMapOvr>
  <p:transition>
    <p:wheel spokes="0"/>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076083"/>
      </p:ext>
    </p:extLst>
  </p:cSld>
  <p:clrMapOvr>
    <a:masterClrMapping/>
  </p:clrMapOvr>
  <p:transition>
    <p:wheel spokes="0"/>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5713548"/>
      </p:ext>
    </p:extLst>
  </p:cSld>
  <p:clrMapOvr>
    <a:masterClrMapping/>
  </p:clrMapOvr>
  <p:transition>
    <p:wheel spokes="0"/>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837457"/>
      </p:ext>
    </p:extLst>
  </p:cSld>
  <p:clrMapOvr>
    <a:masterClrMapping/>
  </p:clrMapOvr>
  <p:transition>
    <p:wheel spokes="0"/>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6735361"/>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001151422"/>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77393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735266"/>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92090402"/>
      </p:ext>
    </p:extLst>
  </p:cSld>
  <p:clrMapOvr>
    <a:masterClrMapping/>
  </p:clrMapOvr>
  <p:transition>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0434476"/>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0421970"/>
      </p:ext>
    </p:extLst>
  </p:cSld>
  <p:clrMapOvr>
    <a:masterClrMapping/>
  </p:clrMapOvr>
  <p:transition>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460741"/>
      </p:ext>
    </p:extLst>
  </p:cSld>
  <p:clrMapOvr>
    <a:masterClrMapping/>
  </p:clrMapOvr>
  <p:transition>
    <p:wheel spokes="0"/>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670737"/>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1576431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9930441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02739449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658576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657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57624942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6308740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81960101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21568327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5038732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3558684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0002762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6A29D91-2022-504A-AEC4-F7C21A27F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138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AC7C39F-D337-CA43-8875-AD9F177CAB8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43001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3744FF77-BFA8-8040-93EF-BBC93C8A3B12}"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13415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1806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AD812A4-2031-EB4E-9AB0-A65ED7BAE15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282116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300A9B9-505A-AC45-B85F-ED33EEB463BA}"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38705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B423A2A1-35FE-ED4A-889D-5EF811D71E8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548445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90D5110-0400-5E40-865F-CBAA5C6B99D6}"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31008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D1D64F5-6C71-CF4E-9DFA-4FBB0786091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85112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E7B9F7D-31E3-D144-AEB0-D58976D71E29}"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7076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DB3DA91-5BDE-7D4E-9A67-04F0A3A1FD2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505233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B59CF16-89A3-B940-937E-1F36F6D7E2C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37635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572F703-F375-0F4B-B364-63535C6EB14A}"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456073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485DC33E-DEA9-0B41-9063-40DA067285A6}"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95305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24954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D7DC51FA-16C7-AF4F-97F0-C257928B9D9A}"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10537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9E98D-E418-FC40-87E4-C700292D6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3008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89E857-5F65-9449-A89C-16A354B30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66526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10F7E3-1C96-D04B-AFB4-E16C182F58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29632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573B25-8F55-9E42-9462-376B0D78E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05503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6CDA77-21FC-E54E-8FE4-D25A10EE89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00769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AFCA2E-68D6-6044-B1A9-F964EB8A9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0984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7A0B0A-A598-E144-BFC6-4DD88534D8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41207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17490A-90B2-154A-AAED-2DE142F09B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7139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1A869A-0581-5A4C-BF79-B33D347EE2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152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49030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109B7-25B2-D341-AC62-69771AABF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41443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EFB1A4-B7E0-C443-97F9-EB199BB41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304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933241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49430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92146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1682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38991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51724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35515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04189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66101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68570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120869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967777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1714202230"/>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659700777"/>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259714728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3862900877"/>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3026554437"/>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21855245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606448354"/>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2.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7.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883"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EB06BE58-CCAC-8A48-A3AE-60B22C5533E4}" type="slidenum">
              <a:rPr lang="zh-CN" altLang="en-US"/>
              <a:pPr defTabSz="914400">
                <a:defRPr/>
              </a:pPr>
              <a:t>‹#›</a:t>
            </a:fld>
            <a:endParaRPr lang="en-US" altLang="zh-CN"/>
          </a:p>
        </p:txBody>
      </p:sp>
    </p:spTree>
    <p:extLst>
      <p:ext uri="{BB962C8B-B14F-4D97-AF65-F5344CB8AC3E}">
        <p14:creationId xmlns:p14="http://schemas.microsoft.com/office/powerpoint/2010/main" val="86471239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a:fld id="{B9D20AD3-D622-EC41-AF78-52EA093B16AC}"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122908714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15200003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BFF14431-6D57-B740-8B70-A8A32FD930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A92F3621-A391-7146-B8F7-81F9E53115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charset="0"/>
          <a:cs typeface="Arial"/>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13312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mn-ea"/>
                <a:cs typeface="+mn-cs"/>
              </a:endParaRPr>
            </a:p>
          </p:txBody>
        </p:sp>
        <p:grpSp>
          <p:nvGrpSpPr>
            <p:cNvPr id="50182" name="Group 4"/>
            <p:cNvGrpSpPr>
              <a:grpSpLocks/>
            </p:cNvGrpSpPr>
            <p:nvPr/>
          </p:nvGrpSpPr>
          <p:grpSpPr bwMode="auto">
            <a:xfrm>
              <a:off x="246" y="204"/>
              <a:ext cx="5271" cy="3889"/>
              <a:chOff x="246" y="204"/>
              <a:chExt cx="5271" cy="3889"/>
            </a:xfrm>
          </p:grpSpPr>
          <p:sp>
            <p:nvSpPr>
              <p:cNvPr id="1331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ea typeface="+mn-ea"/>
                  <a:cs typeface="+mn-cs"/>
                </a:endParaRPr>
              </a:p>
            </p:txBody>
          </p:sp>
          <p:sp>
            <p:nvSpPr>
              <p:cNvPr id="133126"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27"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28"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29"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0"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1"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2"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3"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4"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5"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6"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7"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8"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39"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0"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1"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2"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3"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4"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5"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6"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33147"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grpSp>
        <p:grpSp>
          <p:nvGrpSpPr>
            <p:cNvPr id="50183" name="Group 28"/>
            <p:cNvGrpSpPr>
              <a:grpSpLocks/>
            </p:cNvGrpSpPr>
            <p:nvPr/>
          </p:nvGrpSpPr>
          <p:grpSpPr bwMode="auto">
            <a:xfrm>
              <a:off x="0" y="0"/>
              <a:ext cx="1246" cy="1232"/>
              <a:chOff x="0" y="0"/>
              <a:chExt cx="1246" cy="1232"/>
            </a:xfrm>
          </p:grpSpPr>
          <p:sp>
            <p:nvSpPr>
              <p:cNvPr id="133149"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ea typeface="+mn-ea"/>
                  <a:cs typeface="+mn-cs"/>
                </a:endParaRPr>
              </a:p>
            </p:txBody>
          </p:sp>
          <p:sp>
            <p:nvSpPr>
              <p:cNvPr id="133150"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ea typeface="+mn-ea"/>
                  <a:cs typeface="+mn-cs"/>
                </a:endParaRPr>
              </a:p>
            </p:txBody>
          </p:sp>
          <p:sp>
            <p:nvSpPr>
              <p:cNvPr id="133151"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ea typeface="+mn-ea"/>
                  <a:cs typeface="+mn-cs"/>
                </a:endParaRPr>
              </a:p>
            </p:txBody>
          </p:sp>
        </p:grpSp>
      </p:grpSp>
      <p:sp>
        <p:nvSpPr>
          <p:cNvPr id="5017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900" b="1">
                <a:solidFill>
                  <a:srgbClr val="FFFFFF"/>
                </a:solidFill>
                <a:effectLst/>
                <a:latin typeface="Arial" charset="0"/>
              </a:rPr>
              <a:t>©2003 TBBMI</a:t>
            </a:r>
          </a:p>
        </p:txBody>
      </p:sp>
      <p:sp>
        <p:nvSpPr>
          <p:cNvPr id="133153"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51207"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grpSp>
        <p:grpSp>
          <p:nvGrpSpPr>
            <p:cNvPr id="51208"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grpSp>
      <p:sp>
        <p:nvSpPr>
          <p:cNvPr id="51203"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endParaRPr lang="en-US" sz="1400" b="1">
              <a:solidFill>
                <a:srgbClr val="FFFFFF"/>
              </a:solidFill>
              <a:effectLst/>
              <a:latin typeface="Arial" charset="0"/>
            </a:endParaRPr>
          </a:p>
        </p:txBody>
      </p:sp>
      <p:sp>
        <p:nvSpPr>
          <p:cNvPr id="51204"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900" b="1">
                <a:solidFill>
                  <a:srgbClr val="FFFFFF"/>
                </a:solidFill>
                <a:effectLst/>
                <a:latin typeface="Arial" charset="0"/>
              </a:rPr>
              <a:t>© </a:t>
            </a:r>
            <a:r>
              <a:rPr lang="en-US" sz="1000" b="1">
                <a:solidFill>
                  <a:srgbClr val="FFFFFF"/>
                </a:solidFill>
                <a:effectLst/>
                <a:latin typeface="Arial" charset="0"/>
              </a:rPr>
              <a:t>2006</a:t>
            </a:r>
            <a:r>
              <a:rPr lang="en-US" sz="900" b="1">
                <a:solidFill>
                  <a:srgbClr val="FFFFFF"/>
                </a:solidFill>
                <a:effectLst/>
                <a:latin typeface="Arial" charset="0"/>
              </a:rPr>
              <a:t> TBBMI</a:t>
            </a:r>
          </a:p>
        </p:txBody>
      </p:sp>
      <p:sp>
        <p:nvSpPr>
          <p:cNvPr id="1066" name="Rectangle 42"/>
          <p:cNvSpPr>
            <a:spLocks noChangeArrowheads="1"/>
          </p:cNvSpPr>
          <p:nvPr userDrawn="1"/>
        </p:nvSpPr>
        <p:spPr bwMode="auto">
          <a:xfrm>
            <a:off x="7486650" y="6526213"/>
            <a:ext cx="812800"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9.65.03b.</a:t>
            </a:r>
          </a:p>
        </p:txBody>
      </p:sp>
    </p:spTree>
  </p:cSld>
  <p:clrMap bg1="dk2" tx1="lt1" bg2="dk1" tx2="lt2" accent1="accent1" accent2="accent2" accent3="accent3" accent4="accent4" accent5="accent5" accent6="accent6" hlink="hlink" folHlink="folHlink"/>
  <p:sldLayoutIdLst>
    <p:sldLayoutId id="2147483882" r:id="rId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fontAlgn="base" hangingPunct="1">
                <a:spcBef>
                  <a:spcPct val="0"/>
                </a:spcBef>
                <a:defRPr/>
              </a:pPr>
              <a:endParaRPr lang="en-US" sz="2400">
                <a:solidFill>
                  <a:srgbClr val="FFFFFF"/>
                </a:solidFill>
                <a:effectLst/>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fontAlgn="base" hangingPunct="1">
                <a:spcBef>
                  <a:spcPct val="0"/>
                </a:spcBef>
              </a:pPr>
              <a:endParaRPr lang="en-US" sz="2400">
                <a:solidFill>
                  <a:srgbClr val="FFFFFF"/>
                </a:solidFill>
                <a:effectLst/>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fontAlgn="base" hangingPunct="1">
              <a:spcBef>
                <a:spcPct val="0"/>
              </a:spcBef>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fontAlgn="base" hangingPunct="1">
              <a:spcBef>
                <a:spcPct val="0"/>
              </a:spcBef>
              <a:defRPr/>
            </a:pPr>
            <a:fld id="{61F442D0-A11F-2640-8129-5D1BEF7A3C1E}" type="slidenum">
              <a:rPr lang="en-US"/>
              <a:pPr eaLnBrk="1" fontAlgn="base" hangingPunct="1">
                <a:spcBef>
                  <a:spcPct val="0"/>
                </a:spcBef>
                <a:defRPr/>
              </a:pPr>
              <a:t>‹#›</a:t>
            </a:fld>
            <a:endParaRPr lang="en-US"/>
          </a:p>
        </p:txBody>
      </p:sp>
    </p:spTree>
    <p:extLst>
      <p:ext uri="{BB962C8B-B14F-4D97-AF65-F5344CB8AC3E}">
        <p14:creationId xmlns:p14="http://schemas.microsoft.com/office/powerpoint/2010/main" val="3017070446"/>
      </p:ext>
    </p:extLst>
  </p:cSld>
  <p:clrMap bg1="dk2" tx1="lt1" bg2="dk1"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cs typeface="Geneva" charset="0"/>
              </a:defRPr>
            </a:lvl1pPr>
          </a:lstStyle>
          <a:p>
            <a:pPr>
              <a:defRPr/>
            </a:pPr>
            <a:fld id="{8FA74DDF-3DBF-B84B-BC1F-DFD239E48744}"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pitchFamily="-105"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5085124"/>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0"/>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effectLst/>
                <a:latin typeface="Times New Roman" charset="0"/>
              </a:defRPr>
            </a:lvl1pPr>
          </a:lstStyle>
          <a:p>
            <a:pPr>
              <a:defRPr/>
            </a:pPr>
            <a:fld id="{3F3817FD-58C2-8743-813B-60C162255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535115"/>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431328"/>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5.xml"/><Relationship Id="rId1" Type="http://schemas.openxmlformats.org/officeDocument/2006/relationships/tags" Target="../tags/tag1.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5.xml"/><Relationship Id="rId1" Type="http://schemas.openxmlformats.org/officeDocument/2006/relationships/tags" Target="../tags/tag2.xml"/><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tags" Target="../tags/tag5.xml"/><Relationship Id="rId7" Type="http://schemas.openxmlformats.org/officeDocument/2006/relationships/image" Target="../media/image35.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4.png"/><Relationship Id="rId5" Type="http://schemas.openxmlformats.org/officeDocument/2006/relationships/notesSlide" Target="../notesSlides/notesSlide38.xml"/><Relationship Id="rId4" Type="http://schemas.openxmlformats.org/officeDocument/2006/relationships/slideLayout" Target="../slideLayouts/slideLayout45.xml"/><Relationship Id="rId9" Type="http://schemas.openxmlformats.org/officeDocument/2006/relationships/image" Target="../media/image37.emf"/></Relationships>
</file>

<file path=ppt/slides/_rels/slide3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58.xml"/><Relationship Id="rId7" Type="http://schemas.openxmlformats.org/officeDocument/2006/relationships/image" Target="../media/image40.emf"/><Relationship Id="rId2" Type="http://schemas.openxmlformats.org/officeDocument/2006/relationships/audio" Target="file:///C:\Program%20Files\Microsoft%20Office\Media\CntCD1\Sounds\DEDICA01.mid" TargetMode="External"/><Relationship Id="rId1" Type="http://schemas.microsoft.com/office/2007/relationships/media" Target="file:///C:\Program%20Files\Microsoft%20Office\Media\CntCD1\Sounds\DEDICA01.mid" TargetMode="Externa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notesSlide" Target="../notesSlides/notesSlide39.xml"/><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40.xml"/><Relationship Id="rId5" Type="http://schemas.openxmlformats.org/officeDocument/2006/relationships/image" Target="../media/image49.png"/><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slide" Target="slide3.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9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1.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88.xml"/><Relationship Id="rId5" Type="http://schemas.openxmlformats.org/officeDocument/2006/relationships/image" Target="../media/image6.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1.xml"/><Relationship Id="rId1" Type="http://schemas.openxmlformats.org/officeDocument/2006/relationships/slideLayout" Target="../slideLayouts/slideLayout56.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7264"/>
            <a:ext cx="7511317" cy="6542704"/>
          </a:xfrm>
          <a:prstGeom prst="rect">
            <a:avLst/>
          </a:prstGeom>
        </p:spPr>
      </p:pic>
      <p:sp>
        <p:nvSpPr>
          <p:cNvPr id="5124" name="Rectangle 4"/>
          <p:cNvSpPr>
            <a:spLocks noGrp="1" noRot="1" noChangeArrowheads="1"/>
          </p:cNvSpPr>
          <p:nvPr>
            <p:ph type="title" idx="4294967295"/>
          </p:nvPr>
        </p:nvSpPr>
        <p:spPr>
          <a:xfrm>
            <a:off x="-16657" y="620688"/>
            <a:ext cx="3076489" cy="5387305"/>
          </a:xfrm>
          <a:solidFill>
            <a:srgbClr val="000090"/>
          </a:solidFill>
          <a:ln>
            <a:solidFill>
              <a:schemeClr val="bg2"/>
            </a:solidFill>
          </a:ln>
        </p:spPr>
        <p:txBody>
          <a:bodyPr/>
          <a:lstStyle/>
          <a:p>
            <a:pPr eaLnBrk="1" hangingPunct="1">
              <a:defRPr/>
            </a:pPr>
            <a:r>
              <a:rPr lang="en-US" sz="4000" dirty="0"/>
              <a:t>The Geography of the Garden of Eden &amp; the Ancient Near East</a:t>
            </a:r>
          </a:p>
        </p:txBody>
      </p:sp>
      <p:sp>
        <p:nvSpPr>
          <p:cNvPr id="3" name="Rectangle 2">
            <a:extLst>
              <a:ext uri="{FF2B5EF4-FFF2-40B4-BE49-F238E27FC236}">
                <a16:creationId xmlns:a16="http://schemas.microsoft.com/office/drawing/2014/main" id="{636652B9-E420-7CB8-3163-E48ECAF4BE0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solidFill>
            <a:schemeClr val="bg2"/>
          </a:solidFill>
          <a:ln>
            <a:solidFill>
              <a:schemeClr val="bg2"/>
            </a:solidFill>
          </a:ln>
        </p:spPr>
        <p:txBody>
          <a:bodyPr/>
          <a:lstStyle/>
          <a:p>
            <a:pPr eaLnBrk="1" hangingPunct="1">
              <a:defRPr/>
            </a:pPr>
            <a:r>
              <a:rPr lang="en-US">
                <a:solidFill>
                  <a:srgbClr val="F7FFFB"/>
                </a:solidFill>
                <a:latin typeface="Arial" panose="020B0604020202020204" pitchFamily="34" charset="0"/>
                <a:cs typeface="Arial" panose="020B0604020202020204" pitchFamily="34" charset="0"/>
              </a:rPr>
              <a:t>The Ancient Near East </a:t>
            </a: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en-US" b="1" kern="1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panose="020B0604020202020204" pitchFamily="34" charset="0"/>
                <a:ea typeface="Arial Black"/>
                <a:cs typeface="Arial" panose="020B0604020202020204" pitchFamily="34" charset="0"/>
              </a:rPr>
              <a:t>Fertile Crescent</a:t>
            </a:r>
          </a:p>
        </p:txBody>
      </p:sp>
      <p:sp>
        <p:nvSpPr>
          <p:cNvPr id="9223" name="Text Box 7"/>
          <p:cNvSpPr txBox="1">
            <a:spLocks noChangeArrowheads="1"/>
          </p:cNvSpPr>
          <p:nvPr/>
        </p:nvSpPr>
        <p:spPr bwMode="auto">
          <a:xfrm>
            <a:off x="1192213" y="5181600"/>
            <a:ext cx="1467068" cy="64633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b="1">
                <a:effectLst>
                  <a:outerShdw blurRad="38100" dist="38100" dir="2700000" algn="tl">
                    <a:srgbClr val="000000"/>
                  </a:outerShdw>
                </a:effectLst>
                <a:latin typeface="Arial" panose="020B0604020202020204" pitchFamily="34" charset="0"/>
                <a:cs typeface="Arial" panose="020B0604020202020204" pitchFamily="34" charset="0"/>
              </a:rPr>
              <a:t>Egypt</a:t>
            </a:r>
          </a:p>
        </p:txBody>
      </p:sp>
      <p:sp>
        <p:nvSpPr>
          <p:cNvPr id="9224" name="Text Box 8"/>
          <p:cNvSpPr txBox="1">
            <a:spLocks noChangeArrowheads="1"/>
          </p:cNvSpPr>
          <p:nvPr/>
        </p:nvSpPr>
        <p:spPr bwMode="auto">
          <a:xfrm>
            <a:off x="2590800" y="4419600"/>
            <a:ext cx="1390124" cy="64633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b="1">
                <a:effectLst>
                  <a:outerShdw blurRad="38100" dist="38100" dir="2700000" algn="tl">
                    <a:srgbClr val="000000"/>
                  </a:outerShdw>
                </a:effectLst>
                <a:latin typeface="Arial" panose="020B0604020202020204" pitchFamily="34" charset="0"/>
                <a:cs typeface="Arial" panose="020B0604020202020204" pitchFamily="34" charset="0"/>
              </a:rPr>
              <a:t>Israel</a:t>
            </a:r>
          </a:p>
        </p:txBody>
      </p:sp>
      <p:sp>
        <p:nvSpPr>
          <p:cNvPr id="9225" name="Text Box 9"/>
          <p:cNvSpPr txBox="1">
            <a:spLocks noChangeArrowheads="1"/>
          </p:cNvSpPr>
          <p:nvPr/>
        </p:nvSpPr>
        <p:spPr bwMode="auto">
          <a:xfrm>
            <a:off x="5105400" y="3962400"/>
            <a:ext cx="1031051" cy="646331"/>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defRPr/>
            </a:pPr>
            <a:r>
              <a:rPr lang="en-US" b="1">
                <a:effectLst>
                  <a:outerShdw blurRad="38100" dist="38100" dir="2700000" algn="tl">
                    <a:srgbClr val="000000"/>
                  </a:outerShdw>
                </a:effectLst>
                <a:latin typeface="Arial" panose="020B0604020202020204" pitchFamily="34" charset="0"/>
                <a:cs typeface="Arial" panose="020B0604020202020204" pitchFamily="34" charset="0"/>
              </a:rPr>
              <a:t>Iraq</a:t>
            </a:r>
          </a:p>
        </p:txBody>
      </p:sp>
      <p:sp>
        <p:nvSpPr>
          <p:cNvPr id="9"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latin typeface="Arial" panose="020B0604020202020204" pitchFamily="34" charset="0"/>
                <a:cs typeface="Arial" panose="020B0604020202020204" pitchFamily="34" charset="0"/>
              </a:rPr>
              <a:t>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a:grpSpLocks/>
          </p:cNvGrpSpPr>
          <p:nvPr/>
        </p:nvGrpSpPr>
        <p:grpSpPr bwMode="auto">
          <a:xfrm>
            <a:off x="1292225" y="357188"/>
            <a:ext cx="7110413" cy="2224087"/>
            <a:chOff x="814" y="225"/>
            <a:chExt cx="4479" cy="1401"/>
          </a:xfrm>
        </p:grpSpPr>
        <p:sp>
          <p:nvSpPr>
            <p:cNvPr id="246786" name="Rectangle 2"/>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r>
                <a:rPr lang="en-US" sz="2800" b="1">
                  <a:solidFill>
                    <a:srgbClr val="FAFD00"/>
                  </a:solidFill>
                  <a:effectLst/>
                  <a:latin typeface="Times" charset="0"/>
                </a:rPr>
                <a:t>                            </a:t>
              </a:r>
            </a:p>
            <a:p>
              <a:pPr fontAlgn="base">
                <a:spcBef>
                  <a:spcPct val="0"/>
                </a:spcBef>
                <a:defRPr/>
              </a:pPr>
              <a:r>
                <a:rPr lang="en-US" sz="2800" b="1">
                  <a:solidFill>
                    <a:srgbClr val="FAFD00"/>
                  </a:solidFill>
                  <a:effectLst/>
                  <a:latin typeface="Times" charset="0"/>
                </a:rPr>
                <a:t>	The Lord had said to Abram, </a:t>
              </a:r>
            </a:p>
            <a:p>
              <a:pPr fontAlgn="base">
                <a:spcBef>
                  <a:spcPct val="0"/>
                </a:spcBef>
                <a:defRPr/>
              </a:pPr>
              <a:r>
                <a:rPr lang="en-US" sz="2800" b="1">
                  <a:solidFill>
                    <a:srgbClr val="FAFD00"/>
                  </a:solidFill>
                  <a:effectLst/>
                  <a:latin typeface="Times" charset="0"/>
                </a:rPr>
                <a:t>        </a:t>
              </a:r>
              <a:r>
                <a:rPr lang="ja-JP" altLang="en-US" sz="2800" b="1">
                  <a:solidFill>
                    <a:srgbClr val="FAFD00"/>
                  </a:solidFill>
                  <a:effectLst/>
                  <a:latin typeface="Times" charset="0"/>
                </a:rPr>
                <a:t>“</a:t>
              </a:r>
              <a:r>
                <a:rPr lang="en-US" sz="2800" b="1">
                  <a:solidFill>
                    <a:srgbClr val="FAFD00"/>
                  </a:solidFill>
                  <a:effectLst/>
                  <a:latin typeface="Times" charset="0"/>
                </a:rPr>
                <a:t>Leave your country, your people and your father</a:t>
              </a:r>
              <a:r>
                <a:rPr lang="mr-IN" altLang="ja-JP" sz="2800" b="1">
                  <a:solidFill>
                    <a:srgbClr val="FAFD00"/>
                  </a:solidFill>
                  <a:effectLst/>
                  <a:latin typeface="Times" charset="0"/>
                </a:rPr>
                <a:t>'</a:t>
              </a:r>
              <a:r>
                <a:rPr lang="en-US" sz="2800" b="1">
                  <a:solidFill>
                    <a:srgbClr val="FAFD00"/>
                  </a:solidFill>
                  <a:effectLst/>
                  <a:latin typeface="Times" charset="0"/>
                </a:rPr>
                <a:t>s household, and go to </a:t>
              </a:r>
              <a:r>
                <a:rPr lang="en-US" sz="2800" b="1">
                  <a:solidFill>
                    <a:srgbClr val="00DFCA"/>
                  </a:solidFill>
                  <a:effectLst/>
                  <a:latin typeface="Times" charset="0"/>
                </a:rPr>
                <a:t>the land </a:t>
              </a:r>
              <a:r>
                <a:rPr lang="en-US" sz="2800" b="1">
                  <a:solidFill>
                    <a:srgbClr val="FAFD00"/>
                  </a:solidFill>
                  <a:effectLst/>
                  <a:latin typeface="Times" charset="0"/>
                </a:rPr>
                <a:t>I will show you.</a:t>
              </a:r>
              <a:endParaRPr lang="en-US" sz="2800" b="1">
                <a:solidFill>
                  <a:srgbClr val="00DFCA"/>
                </a:solidFill>
                <a:effectLst/>
                <a:latin typeface="Times" charset="0"/>
              </a:endParaRPr>
            </a:p>
          </p:txBody>
        </p:sp>
        <p:sp>
          <p:nvSpPr>
            <p:cNvPr id="246788"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FAFD00"/>
                  </a:solidFill>
                  <a:effectLst/>
                  <a:latin typeface="Times" pitchFamily="-107" charset="0"/>
                  <a:ea typeface="+mn-ea"/>
                  <a:cs typeface="+mn-cs"/>
                </a:rPr>
                <a:t>1</a:t>
              </a:r>
            </a:p>
          </p:txBody>
        </p:sp>
      </p:grpSp>
      <p:grpSp>
        <p:nvGrpSpPr>
          <p:cNvPr id="3" name="Group 43"/>
          <p:cNvGrpSpPr>
            <a:grpSpLocks/>
          </p:cNvGrpSpPr>
          <p:nvPr/>
        </p:nvGrpSpPr>
        <p:grpSpPr bwMode="auto">
          <a:xfrm>
            <a:off x="1154113" y="2125663"/>
            <a:ext cx="7110412" cy="2224087"/>
            <a:chOff x="727" y="1339"/>
            <a:chExt cx="4479" cy="1401"/>
          </a:xfrm>
        </p:grpSpPr>
        <p:sp>
          <p:nvSpPr>
            <p:cNvPr id="246822" name="Rectangle 38"/>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endParaRPr lang="en-US" sz="2800" b="1">
                <a:solidFill>
                  <a:srgbClr val="FAFD00"/>
                </a:solidFill>
                <a:effectLst/>
                <a:latin typeface="Times" charset="0"/>
              </a:endParaRPr>
            </a:p>
            <a:p>
              <a:pPr fontAlgn="base">
                <a:spcBef>
                  <a:spcPct val="0"/>
                </a:spcBef>
                <a:defRPr/>
              </a:pPr>
              <a:r>
                <a:rPr lang="en-US" sz="2000" b="1">
                  <a:solidFill>
                    <a:srgbClr val="FAFD00"/>
                  </a:solidFill>
                  <a:effectLst/>
                  <a:latin typeface="Times" charset="0"/>
                </a:rPr>
                <a:t>	 </a:t>
              </a:r>
              <a:r>
                <a:rPr lang="ja-JP" altLang="en-US" sz="2800" b="1">
                  <a:solidFill>
                    <a:srgbClr val="FAFD00"/>
                  </a:solidFill>
                  <a:effectLst/>
                  <a:latin typeface="Times" charset="0"/>
                </a:rPr>
                <a:t>“</a:t>
              </a:r>
              <a:r>
                <a:rPr lang="en-US" sz="2800" b="1">
                  <a:solidFill>
                    <a:srgbClr val="FAFD00"/>
                  </a:solidFill>
                  <a:effectLst/>
                  <a:latin typeface="Times" charset="0"/>
                </a:rPr>
                <a:t>I will make you into </a:t>
              </a:r>
              <a:r>
                <a:rPr lang="en-US" sz="2800" b="1">
                  <a:solidFill>
                    <a:srgbClr val="00DFCA"/>
                  </a:solidFill>
                  <a:effectLst/>
                  <a:latin typeface="Times" charset="0"/>
                </a:rPr>
                <a:t>a great nation </a:t>
              </a:r>
              <a:endParaRPr lang="en-US" sz="2800" b="1">
                <a:solidFill>
                  <a:srgbClr val="FAFD00"/>
                </a:solidFill>
                <a:effectLst/>
                <a:latin typeface="Times" charset="0"/>
              </a:endParaRPr>
            </a:p>
            <a:p>
              <a:pPr fontAlgn="base">
                <a:spcBef>
                  <a:spcPct val="0"/>
                </a:spcBef>
                <a:defRPr/>
              </a:pPr>
              <a:r>
                <a:rPr lang="en-US" sz="2800" b="1">
                  <a:solidFill>
                    <a:srgbClr val="FAFD00"/>
                  </a:solidFill>
                  <a:effectLst/>
                  <a:latin typeface="Times" charset="0"/>
                </a:rPr>
                <a:t>	      and I will bless you;</a:t>
              </a:r>
            </a:p>
            <a:p>
              <a:pPr fontAlgn="base">
                <a:spcBef>
                  <a:spcPct val="0"/>
                </a:spcBef>
                <a:defRPr/>
              </a:pPr>
              <a:r>
                <a:rPr lang="en-US" sz="2800" b="1">
                  <a:solidFill>
                    <a:srgbClr val="FAFD00"/>
                  </a:solidFill>
                  <a:effectLst/>
                  <a:latin typeface="Times" charset="0"/>
                </a:rPr>
                <a:t>	   I will make your name great,</a:t>
              </a:r>
            </a:p>
            <a:p>
              <a:pPr fontAlgn="base">
                <a:spcBef>
                  <a:spcPct val="0"/>
                </a:spcBef>
                <a:defRPr/>
              </a:pPr>
              <a:r>
                <a:rPr lang="en-US" sz="2800" b="1">
                  <a:solidFill>
                    <a:srgbClr val="FAFD00"/>
                  </a:solidFill>
                  <a:effectLst/>
                  <a:latin typeface="Times" charset="0"/>
                </a:rPr>
                <a:t>	      and you will be a blessing.</a:t>
              </a:r>
              <a:endParaRPr lang="en-US" sz="2800" b="1">
                <a:solidFill>
                  <a:srgbClr val="00DFCA"/>
                </a:solidFill>
                <a:effectLst/>
                <a:latin typeface="Times" charset="0"/>
              </a:endParaRPr>
            </a:p>
          </p:txBody>
        </p:sp>
        <p:sp>
          <p:nvSpPr>
            <p:cNvPr id="246789" name="Rectangle 5"/>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FAFD00"/>
                  </a:solidFill>
                  <a:effectLst/>
                  <a:latin typeface="Times" pitchFamily="-107" charset="0"/>
                  <a:ea typeface="+mn-ea"/>
                  <a:cs typeface="+mn-cs"/>
                </a:rPr>
                <a:t>2</a:t>
              </a:r>
            </a:p>
          </p:txBody>
        </p:sp>
      </p:grpSp>
      <p:grpSp>
        <p:nvGrpSpPr>
          <p:cNvPr id="4" name="Group 40"/>
          <p:cNvGrpSpPr>
            <a:grpSpLocks/>
          </p:cNvGrpSpPr>
          <p:nvPr/>
        </p:nvGrpSpPr>
        <p:grpSpPr bwMode="auto">
          <a:xfrm>
            <a:off x="1131888" y="3856038"/>
            <a:ext cx="7110412" cy="2651125"/>
            <a:chOff x="713" y="2429"/>
            <a:chExt cx="4479" cy="1670"/>
          </a:xfrm>
        </p:grpSpPr>
        <p:sp>
          <p:nvSpPr>
            <p:cNvPr id="246817" name="Rectangle 33"/>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endParaRPr lang="en-US" sz="2800" b="1">
                <a:solidFill>
                  <a:srgbClr val="FAFD00"/>
                </a:solidFill>
                <a:effectLst/>
                <a:latin typeface="Times" charset="0"/>
              </a:endParaRPr>
            </a:p>
            <a:p>
              <a:pPr fontAlgn="base">
                <a:spcBef>
                  <a:spcPct val="0"/>
                </a:spcBef>
                <a:defRPr/>
              </a:pPr>
              <a:r>
                <a:rPr lang="en-US" sz="2800" b="1">
                  <a:solidFill>
                    <a:srgbClr val="FAFD00"/>
                  </a:solidFill>
                  <a:effectLst/>
                  <a:latin typeface="Times" charset="0"/>
                </a:rPr>
                <a:t>	</a:t>
              </a:r>
              <a:r>
                <a:rPr lang="en-US" sz="2000" b="1">
                  <a:solidFill>
                    <a:srgbClr val="FAFD00"/>
                  </a:solidFill>
                  <a:effectLst/>
                  <a:latin typeface="Times" charset="0"/>
                </a:rPr>
                <a:t> </a:t>
              </a:r>
              <a:r>
                <a:rPr lang="en-US" sz="2800" b="1">
                  <a:solidFill>
                    <a:srgbClr val="FAFD00"/>
                  </a:solidFill>
                  <a:effectLst/>
                  <a:latin typeface="Times" charset="0"/>
                </a:rPr>
                <a:t>I will bless those who bless you,</a:t>
              </a:r>
            </a:p>
            <a:p>
              <a:pPr fontAlgn="base">
                <a:spcBef>
                  <a:spcPct val="0"/>
                </a:spcBef>
                <a:defRPr/>
              </a:pPr>
              <a:r>
                <a:rPr lang="en-US" sz="2800" b="1">
                  <a:solidFill>
                    <a:srgbClr val="FAFD00"/>
                  </a:solidFill>
                  <a:effectLst/>
                  <a:latin typeface="Times" charset="0"/>
                </a:rPr>
                <a:t>	      and whoever curses you I will 		      curse;</a:t>
              </a:r>
            </a:p>
            <a:p>
              <a:pPr fontAlgn="base">
                <a:spcBef>
                  <a:spcPct val="0"/>
                </a:spcBef>
                <a:defRPr/>
              </a:pPr>
              <a:r>
                <a:rPr lang="en-US" sz="2800" b="1">
                  <a:solidFill>
                    <a:srgbClr val="FAFD00"/>
                  </a:solidFill>
                  <a:effectLst/>
                  <a:latin typeface="Times" charset="0"/>
                </a:rPr>
                <a:t>	 and </a:t>
              </a:r>
              <a:r>
                <a:rPr lang="en-US" sz="2800" b="1">
                  <a:solidFill>
                    <a:srgbClr val="00DFCA"/>
                  </a:solidFill>
                  <a:effectLst/>
                  <a:latin typeface="Times" charset="0"/>
                </a:rPr>
                <a:t>all peoples on earth</a:t>
              </a:r>
            </a:p>
            <a:p>
              <a:pPr fontAlgn="base">
                <a:spcBef>
                  <a:spcPct val="0"/>
                </a:spcBef>
                <a:defRPr/>
              </a:pPr>
              <a:r>
                <a:rPr lang="en-US" sz="2800" b="1">
                  <a:solidFill>
                    <a:srgbClr val="00DFCA"/>
                  </a:solidFill>
                  <a:effectLst/>
                  <a:latin typeface="Times" charset="0"/>
                </a:rPr>
                <a:t>                will be blessed through you.</a:t>
              </a:r>
              <a:r>
                <a:rPr lang="ja-JP" altLang="en-US" sz="2800" b="1">
                  <a:solidFill>
                    <a:srgbClr val="FAFD00"/>
                  </a:solidFill>
                  <a:effectLst/>
                  <a:latin typeface="Times" charset="0"/>
                </a:rPr>
                <a:t>”</a:t>
              </a:r>
              <a:endParaRPr lang="en-US" sz="2800" b="1">
                <a:solidFill>
                  <a:srgbClr val="00DFCA"/>
                </a:solidFill>
                <a:effectLst/>
                <a:latin typeface="Times" charset="0"/>
              </a:endParaRPr>
            </a:p>
          </p:txBody>
        </p:sp>
        <p:sp>
          <p:nvSpPr>
            <p:cNvPr id="246790" name="Rectangle 6"/>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FAFD00"/>
                  </a:solidFill>
                  <a:effectLst/>
                  <a:latin typeface="Times" pitchFamily="-107" charset="0"/>
                  <a:ea typeface="+mn-ea"/>
                  <a:cs typeface="+mn-cs"/>
                </a:rPr>
                <a:t>3</a:t>
              </a:r>
            </a:p>
          </p:txBody>
        </p:sp>
      </p:grpSp>
      <p:sp>
        <p:nvSpPr>
          <p:cNvPr id="246828"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46829"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46830"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46831"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46832"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46833"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46834"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65547"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65548" name="Rectangle 5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65549"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246838" name="Line 5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46839" name="Line 5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46840" name="Line 5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65553" name="Text Box 5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65554" name="Text Box 60"/>
          <p:cNvSpPr txBox="1">
            <a:spLocks noChangeArrowheads="1"/>
          </p:cNvSpPr>
          <p:nvPr/>
        </p:nvSpPr>
        <p:spPr bwMode="auto">
          <a:xfrm>
            <a:off x="8632825" y="6430963"/>
            <a:ext cx="32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800" b="1">
                <a:solidFill>
                  <a:srgbClr val="FFFFFF"/>
                </a:solidFill>
                <a:effectLst/>
                <a:latin typeface="Comic Sans MS" charset="0"/>
              </a:rPr>
              <a:t>3</a:t>
            </a:r>
          </a:p>
        </p:txBody>
      </p:sp>
      <p:sp>
        <p:nvSpPr>
          <p:cNvPr id="246846" name="Rectangle 6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14</a:t>
            </a:r>
          </a:p>
        </p:txBody>
      </p:sp>
      <p:sp>
        <p:nvSpPr>
          <p:cNvPr id="65556" name="Text Box 6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246848" name="Text Box 64"/>
          <p:cNvSpPr txBox="1">
            <a:spLocks noChangeArrowheads="1"/>
          </p:cNvSpPr>
          <p:nvPr/>
        </p:nvSpPr>
        <p:spPr bwMode="auto">
          <a:xfrm>
            <a:off x="3403600" y="279400"/>
            <a:ext cx="4025900" cy="519113"/>
          </a:xfrm>
          <a:prstGeom prst="rect">
            <a:avLst/>
          </a:prstGeom>
          <a:noFill/>
          <a:ln w="9525">
            <a:noFill/>
            <a:miter lim="800000"/>
            <a:headEnd/>
            <a:tailEnd/>
          </a:ln>
          <a:effectLst/>
        </p:spPr>
        <p:txBody>
          <a:bodyPr>
            <a:spAutoFit/>
            <a:flatTx/>
          </a:bodyPr>
          <a:lstStyle/>
          <a:p>
            <a:pPr algn="ctr" fontAlgn="base">
              <a:defRPr/>
            </a:pPr>
            <a:endParaRPr lang="en-US" sz="2800">
              <a:solidFill>
                <a:srgbClr val="00DFCA"/>
              </a:solidFill>
              <a:effectLst>
                <a:outerShdw blurRad="38100" dist="38100" dir="2700000" algn="tl">
                  <a:srgbClr val="000000"/>
                </a:outerShdw>
              </a:effectLst>
              <a:latin typeface="Comic Sans MS" pitchFamily="-107" charset="0"/>
              <a:ea typeface="+mn-ea"/>
              <a:cs typeface="+mn-cs"/>
            </a:endParaRPr>
          </a:p>
        </p:txBody>
      </p:sp>
      <p:sp>
        <p:nvSpPr>
          <p:cNvPr id="246862" name="Text Box 78"/>
          <p:cNvSpPr txBox="1">
            <a:spLocks noChangeArrowheads="1"/>
          </p:cNvSpPr>
          <p:nvPr/>
        </p:nvSpPr>
        <p:spPr bwMode="auto">
          <a:xfrm>
            <a:off x="2870200" y="355600"/>
            <a:ext cx="3606800" cy="519113"/>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flatTx/>
          </a:bodyPr>
          <a:lstStyle/>
          <a:p>
            <a:pPr algn="ctr" fontAlgn="base">
              <a:defRPr/>
            </a:pPr>
            <a:r>
              <a:rPr lang="en-US" sz="2800" b="1">
                <a:solidFill>
                  <a:srgbClr val="FAFD00"/>
                </a:solidFill>
                <a:effectLst/>
                <a:latin typeface="Times" pitchFamily="-107" charset="0"/>
                <a:ea typeface="+mn-ea"/>
                <a:cs typeface="+mn-cs"/>
              </a:rPr>
              <a:t>Genesis 12</a:t>
            </a:r>
          </a:p>
        </p:txBody>
      </p:sp>
      <p:grpSp>
        <p:nvGrpSpPr>
          <p:cNvPr id="65559" name="Group 79"/>
          <p:cNvGrpSpPr>
            <a:grpSpLocks/>
          </p:cNvGrpSpPr>
          <p:nvPr/>
        </p:nvGrpSpPr>
        <p:grpSpPr bwMode="auto">
          <a:xfrm>
            <a:off x="519113" y="7938"/>
            <a:ext cx="854075" cy="1704975"/>
            <a:chOff x="327" y="5"/>
            <a:chExt cx="538" cy="1074"/>
          </a:xfrm>
        </p:grpSpPr>
        <p:sp>
          <p:nvSpPr>
            <p:cNvPr id="246864" name="Rectangle 8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246865" name="Line 8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5" name="Group 32"/>
          <p:cNvGrpSpPr>
            <a:grpSpLocks/>
          </p:cNvGrpSpPr>
          <p:nvPr/>
        </p:nvGrpSpPr>
        <p:grpSpPr bwMode="auto">
          <a:xfrm>
            <a:off x="1292225" y="357188"/>
            <a:ext cx="7110413" cy="2224087"/>
            <a:chOff x="814" y="225"/>
            <a:chExt cx="4479" cy="1401"/>
          </a:xfrm>
        </p:grpSpPr>
        <p:sp>
          <p:nvSpPr>
            <p:cNvPr id="575521" name="Rectangle 33"/>
            <p:cNvSpPr>
              <a:spLocks noChangeArrowheads="1"/>
            </p:cNvSpPr>
            <p:nvPr/>
          </p:nvSpPr>
          <p:spPr bwMode="auto">
            <a:xfrm>
              <a:off x="814" y="225"/>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r>
                <a:rPr lang="en-US" sz="2800" b="1">
                  <a:solidFill>
                    <a:srgbClr val="FAFD00"/>
                  </a:solidFill>
                  <a:effectLst/>
                  <a:latin typeface="Times" charset="0"/>
                </a:rPr>
                <a:t>                            Genesis 12</a:t>
              </a:r>
            </a:p>
            <a:p>
              <a:pPr fontAlgn="base">
                <a:spcBef>
                  <a:spcPct val="0"/>
                </a:spcBef>
                <a:defRPr/>
              </a:pPr>
              <a:r>
                <a:rPr lang="en-US" sz="2800" b="1">
                  <a:solidFill>
                    <a:srgbClr val="FAFD00"/>
                  </a:solidFill>
                  <a:effectLst/>
                  <a:latin typeface="Times" charset="0"/>
                </a:rPr>
                <a:t>	The Lord had said to Abram, </a:t>
              </a:r>
            </a:p>
            <a:p>
              <a:pPr fontAlgn="base">
                <a:spcBef>
                  <a:spcPct val="0"/>
                </a:spcBef>
                <a:defRPr/>
              </a:pPr>
              <a:r>
                <a:rPr lang="en-US" sz="2800" b="1">
                  <a:solidFill>
                    <a:srgbClr val="FAFD00"/>
                  </a:solidFill>
                  <a:effectLst/>
                  <a:latin typeface="Times" charset="0"/>
                </a:rPr>
                <a:t>        </a:t>
              </a:r>
              <a:r>
                <a:rPr lang="ja-JP" altLang="en-US" sz="2800" b="1">
                  <a:solidFill>
                    <a:srgbClr val="FAFD00"/>
                  </a:solidFill>
                  <a:effectLst/>
                  <a:latin typeface="Times" charset="0"/>
                </a:rPr>
                <a:t>“</a:t>
              </a:r>
              <a:r>
                <a:rPr lang="en-US" sz="2800" b="1">
                  <a:solidFill>
                    <a:srgbClr val="FAFD00"/>
                  </a:solidFill>
                  <a:effectLst/>
                  <a:latin typeface="Times" charset="0"/>
                </a:rPr>
                <a:t>Leave your country, your people and your father</a:t>
              </a:r>
              <a:r>
                <a:rPr lang="mr-IN" altLang="ja-JP" sz="2800" b="1">
                  <a:solidFill>
                    <a:srgbClr val="FAFD00"/>
                  </a:solidFill>
                  <a:effectLst/>
                  <a:latin typeface="Times" charset="0"/>
                </a:rPr>
                <a:t>'</a:t>
              </a:r>
              <a:r>
                <a:rPr lang="en-US" sz="2800" b="1">
                  <a:solidFill>
                    <a:srgbClr val="FAFD00"/>
                  </a:solidFill>
                  <a:effectLst/>
                  <a:latin typeface="Times" charset="0"/>
                </a:rPr>
                <a:t>s household, and go to </a:t>
              </a:r>
              <a:r>
                <a:rPr lang="en-US" sz="2800" b="1">
                  <a:solidFill>
                    <a:srgbClr val="00DFCA"/>
                  </a:solidFill>
                  <a:effectLst/>
                  <a:latin typeface="Times" charset="0"/>
                </a:rPr>
                <a:t>the land </a:t>
              </a:r>
              <a:r>
                <a:rPr lang="en-US" sz="2800" b="1">
                  <a:solidFill>
                    <a:srgbClr val="FAFD00"/>
                  </a:solidFill>
                  <a:effectLst/>
                  <a:latin typeface="Times" charset="0"/>
                </a:rPr>
                <a:t>I will show you.</a:t>
              </a:r>
              <a:endParaRPr lang="en-US" sz="2800" b="1">
                <a:solidFill>
                  <a:srgbClr val="00DFCA"/>
                </a:solidFill>
                <a:effectLst/>
                <a:latin typeface="Times" charset="0"/>
              </a:endParaRPr>
            </a:p>
          </p:txBody>
        </p:sp>
        <p:sp>
          <p:nvSpPr>
            <p:cNvPr id="575522" name="Rectangle 3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FAFD00"/>
                  </a:solidFill>
                  <a:effectLst/>
                  <a:latin typeface="Times" pitchFamily="-107" charset="0"/>
                  <a:ea typeface="+mn-ea"/>
                  <a:cs typeface="+mn-cs"/>
                </a:rPr>
                <a:t>1</a:t>
              </a:r>
            </a:p>
          </p:txBody>
        </p:sp>
      </p:grpSp>
      <p:grpSp>
        <p:nvGrpSpPr>
          <p:cNvPr id="67586" name="Group 35"/>
          <p:cNvGrpSpPr>
            <a:grpSpLocks/>
          </p:cNvGrpSpPr>
          <p:nvPr/>
        </p:nvGrpSpPr>
        <p:grpSpPr bwMode="auto">
          <a:xfrm>
            <a:off x="1154113" y="2125663"/>
            <a:ext cx="7110412" cy="2224087"/>
            <a:chOff x="727" y="1339"/>
            <a:chExt cx="4479" cy="1401"/>
          </a:xfrm>
        </p:grpSpPr>
        <p:sp>
          <p:nvSpPr>
            <p:cNvPr id="575524" name="Rectangle 3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endParaRPr lang="en-US" sz="2800" b="1">
                <a:solidFill>
                  <a:srgbClr val="FAFD00"/>
                </a:solidFill>
                <a:effectLst/>
                <a:latin typeface="Times" charset="0"/>
              </a:endParaRPr>
            </a:p>
            <a:p>
              <a:pPr fontAlgn="base">
                <a:spcBef>
                  <a:spcPct val="0"/>
                </a:spcBef>
                <a:defRPr/>
              </a:pPr>
              <a:r>
                <a:rPr lang="en-US" sz="2000" b="1">
                  <a:solidFill>
                    <a:srgbClr val="FAFD00"/>
                  </a:solidFill>
                  <a:effectLst/>
                  <a:latin typeface="Times" charset="0"/>
                </a:rPr>
                <a:t>	 </a:t>
              </a:r>
              <a:r>
                <a:rPr lang="ja-JP" altLang="en-US" sz="2800" b="1">
                  <a:solidFill>
                    <a:srgbClr val="FAFD00"/>
                  </a:solidFill>
                  <a:effectLst/>
                  <a:latin typeface="Times" charset="0"/>
                </a:rPr>
                <a:t>“</a:t>
              </a:r>
              <a:r>
                <a:rPr lang="en-US" sz="2800" b="1">
                  <a:solidFill>
                    <a:srgbClr val="FAFD00"/>
                  </a:solidFill>
                  <a:effectLst/>
                  <a:latin typeface="Times" charset="0"/>
                </a:rPr>
                <a:t>I will make you into </a:t>
              </a:r>
              <a:r>
                <a:rPr lang="en-US" sz="2800" b="1">
                  <a:solidFill>
                    <a:srgbClr val="00DFCA"/>
                  </a:solidFill>
                  <a:effectLst/>
                  <a:latin typeface="Times" charset="0"/>
                </a:rPr>
                <a:t>a great nation </a:t>
              </a:r>
              <a:endParaRPr lang="en-US" sz="2800" b="1">
                <a:solidFill>
                  <a:srgbClr val="FAFD00"/>
                </a:solidFill>
                <a:effectLst/>
                <a:latin typeface="Times" charset="0"/>
              </a:endParaRPr>
            </a:p>
            <a:p>
              <a:pPr fontAlgn="base">
                <a:spcBef>
                  <a:spcPct val="0"/>
                </a:spcBef>
                <a:defRPr/>
              </a:pPr>
              <a:r>
                <a:rPr lang="en-US" sz="2800" b="1">
                  <a:solidFill>
                    <a:srgbClr val="FAFD00"/>
                  </a:solidFill>
                  <a:effectLst/>
                  <a:latin typeface="Times" charset="0"/>
                </a:rPr>
                <a:t>	      and I will bless you;</a:t>
              </a:r>
            </a:p>
            <a:p>
              <a:pPr fontAlgn="base">
                <a:spcBef>
                  <a:spcPct val="0"/>
                </a:spcBef>
                <a:defRPr/>
              </a:pPr>
              <a:r>
                <a:rPr lang="en-US" sz="2800" b="1">
                  <a:solidFill>
                    <a:srgbClr val="FAFD00"/>
                  </a:solidFill>
                  <a:effectLst/>
                  <a:latin typeface="Times" charset="0"/>
                </a:rPr>
                <a:t>	   I will make your name great,</a:t>
              </a:r>
            </a:p>
            <a:p>
              <a:pPr fontAlgn="base">
                <a:spcBef>
                  <a:spcPct val="0"/>
                </a:spcBef>
                <a:defRPr/>
              </a:pPr>
              <a:r>
                <a:rPr lang="en-US" sz="2800" b="1">
                  <a:solidFill>
                    <a:srgbClr val="FAFD00"/>
                  </a:solidFill>
                  <a:effectLst/>
                  <a:latin typeface="Times" charset="0"/>
                </a:rPr>
                <a:t>	      and you will be a blessing.</a:t>
              </a:r>
              <a:endParaRPr lang="en-US" sz="2800" b="1">
                <a:solidFill>
                  <a:srgbClr val="00DFCA"/>
                </a:solidFill>
                <a:effectLst/>
                <a:latin typeface="Times" charset="0"/>
              </a:endParaRPr>
            </a:p>
          </p:txBody>
        </p:sp>
        <p:sp>
          <p:nvSpPr>
            <p:cNvPr id="575525" name="Rectangle 3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FAFD00"/>
                  </a:solidFill>
                  <a:effectLst/>
                  <a:latin typeface="Times" pitchFamily="-107" charset="0"/>
                  <a:ea typeface="+mn-ea"/>
                  <a:cs typeface="+mn-cs"/>
                </a:rPr>
                <a:t>2</a:t>
              </a:r>
            </a:p>
          </p:txBody>
        </p:sp>
      </p:grpSp>
      <p:grpSp>
        <p:nvGrpSpPr>
          <p:cNvPr id="67587" name="Group 38"/>
          <p:cNvGrpSpPr>
            <a:grpSpLocks/>
          </p:cNvGrpSpPr>
          <p:nvPr/>
        </p:nvGrpSpPr>
        <p:grpSpPr bwMode="auto">
          <a:xfrm>
            <a:off x="1131888" y="3856038"/>
            <a:ext cx="7110412" cy="2651125"/>
            <a:chOff x="713" y="2429"/>
            <a:chExt cx="4479" cy="1670"/>
          </a:xfrm>
        </p:grpSpPr>
        <p:sp>
          <p:nvSpPr>
            <p:cNvPr id="575527" name="Rectangle 3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endParaRPr lang="en-US" sz="2800" b="1">
                <a:solidFill>
                  <a:srgbClr val="FAFD00"/>
                </a:solidFill>
                <a:effectLst/>
                <a:latin typeface="Times" charset="0"/>
              </a:endParaRPr>
            </a:p>
            <a:p>
              <a:pPr fontAlgn="base">
                <a:spcBef>
                  <a:spcPct val="0"/>
                </a:spcBef>
                <a:defRPr/>
              </a:pPr>
              <a:r>
                <a:rPr lang="en-US" sz="2800" b="1">
                  <a:solidFill>
                    <a:srgbClr val="FAFD00"/>
                  </a:solidFill>
                  <a:effectLst/>
                  <a:latin typeface="Times" charset="0"/>
                </a:rPr>
                <a:t>	</a:t>
              </a:r>
              <a:r>
                <a:rPr lang="en-US" sz="2000" b="1">
                  <a:solidFill>
                    <a:srgbClr val="FAFD00"/>
                  </a:solidFill>
                  <a:effectLst/>
                  <a:latin typeface="Times" charset="0"/>
                </a:rPr>
                <a:t> </a:t>
              </a:r>
              <a:r>
                <a:rPr lang="en-US" sz="2800" b="1">
                  <a:solidFill>
                    <a:srgbClr val="FAFD00"/>
                  </a:solidFill>
                  <a:effectLst/>
                  <a:latin typeface="Times" charset="0"/>
                </a:rPr>
                <a:t>I will bless those who bless you,</a:t>
              </a:r>
            </a:p>
            <a:p>
              <a:pPr fontAlgn="base">
                <a:spcBef>
                  <a:spcPct val="0"/>
                </a:spcBef>
                <a:defRPr/>
              </a:pPr>
              <a:r>
                <a:rPr lang="en-US" sz="2800" b="1">
                  <a:solidFill>
                    <a:srgbClr val="FAFD00"/>
                  </a:solidFill>
                  <a:effectLst/>
                  <a:latin typeface="Times" charset="0"/>
                </a:rPr>
                <a:t>	      and whoever curses you I will 		      curse;</a:t>
              </a:r>
            </a:p>
            <a:p>
              <a:pPr fontAlgn="base">
                <a:spcBef>
                  <a:spcPct val="0"/>
                </a:spcBef>
                <a:defRPr/>
              </a:pPr>
              <a:r>
                <a:rPr lang="en-US" sz="2800" b="1">
                  <a:solidFill>
                    <a:srgbClr val="FAFD00"/>
                  </a:solidFill>
                  <a:effectLst/>
                  <a:latin typeface="Times" charset="0"/>
                </a:rPr>
                <a:t>	 and </a:t>
              </a:r>
              <a:r>
                <a:rPr lang="en-US" sz="2800" b="1">
                  <a:solidFill>
                    <a:srgbClr val="00DFCA"/>
                  </a:solidFill>
                  <a:effectLst/>
                  <a:latin typeface="Times" charset="0"/>
                </a:rPr>
                <a:t>all peoples on earth</a:t>
              </a:r>
            </a:p>
            <a:p>
              <a:pPr fontAlgn="base">
                <a:spcBef>
                  <a:spcPct val="0"/>
                </a:spcBef>
                <a:defRPr/>
              </a:pPr>
              <a:r>
                <a:rPr lang="en-US" sz="2800" b="1">
                  <a:solidFill>
                    <a:srgbClr val="00DFCA"/>
                  </a:solidFill>
                  <a:effectLst/>
                  <a:latin typeface="Times" charset="0"/>
                </a:rPr>
                <a:t>                will be blessed through you.</a:t>
              </a:r>
              <a:r>
                <a:rPr lang="ja-JP" altLang="en-US" sz="2800" b="1">
                  <a:solidFill>
                    <a:srgbClr val="FAFD00"/>
                  </a:solidFill>
                  <a:effectLst/>
                  <a:latin typeface="Times" charset="0"/>
                </a:rPr>
                <a:t>”</a:t>
              </a:r>
              <a:endParaRPr lang="en-US" sz="2800" b="1">
                <a:solidFill>
                  <a:srgbClr val="00DFCA"/>
                </a:solidFill>
                <a:effectLst/>
                <a:latin typeface="Times" charset="0"/>
              </a:endParaRPr>
            </a:p>
          </p:txBody>
        </p:sp>
        <p:sp>
          <p:nvSpPr>
            <p:cNvPr id="575528" name="Rectangle 4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FAFD00"/>
                  </a:solidFill>
                  <a:effectLst/>
                  <a:latin typeface="Times" pitchFamily="-107" charset="0"/>
                  <a:ea typeface="+mn-ea"/>
                  <a:cs typeface="+mn-cs"/>
                </a:rPr>
                <a:t>3</a:t>
              </a:r>
            </a:p>
          </p:txBody>
        </p:sp>
      </p:grpSp>
      <p:sp>
        <p:nvSpPr>
          <p:cNvPr id="575491" name="Rectangle 3"/>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r>
              <a:rPr lang="en-US" sz="2800" b="1">
                <a:solidFill>
                  <a:srgbClr val="FAFD00"/>
                </a:solidFill>
                <a:effectLst/>
                <a:latin typeface="Times" pitchFamily="-107" charset="0"/>
                <a:ea typeface="+mn-ea"/>
                <a:cs typeface="+mn-cs"/>
              </a:rPr>
              <a:t>                            </a:t>
            </a:r>
          </a:p>
        </p:txBody>
      </p:sp>
      <p:grpSp>
        <p:nvGrpSpPr>
          <p:cNvPr id="5" name="Group 7"/>
          <p:cNvGrpSpPr>
            <a:grpSpLocks/>
          </p:cNvGrpSpPr>
          <p:nvPr/>
        </p:nvGrpSpPr>
        <p:grpSpPr bwMode="auto">
          <a:xfrm>
            <a:off x="3949700" y="4927600"/>
            <a:ext cx="2870200" cy="625475"/>
            <a:chOff x="2488" y="3104"/>
            <a:chExt cx="1808" cy="394"/>
          </a:xfrm>
        </p:grpSpPr>
        <p:sp>
          <p:nvSpPr>
            <p:cNvPr id="575496" name="Oval 8"/>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497" name="Rectangle 9"/>
            <p:cNvSpPr>
              <a:spLocks noChangeArrowheads="1"/>
            </p:cNvSpPr>
            <p:nvPr/>
          </p:nvSpPr>
          <p:spPr bwMode="auto">
            <a:xfrm>
              <a:off x="2689" y="3147"/>
              <a:ext cx="1402"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fontAlgn="base">
                <a:spcBef>
                  <a:spcPct val="0"/>
                </a:spcBef>
                <a:defRPr/>
              </a:pPr>
              <a:r>
                <a:rPr lang="en-US" sz="2800">
                  <a:solidFill>
                    <a:srgbClr val="FFFFFF"/>
                  </a:solidFill>
                  <a:effectLst/>
                  <a:latin typeface="Times" pitchFamily="-107" charset="0"/>
                  <a:ea typeface="+mn-ea"/>
                  <a:cs typeface="+mn-cs"/>
                </a:rPr>
                <a:t>A BLESSING</a:t>
              </a:r>
            </a:p>
          </p:txBody>
        </p:sp>
      </p:grpSp>
      <p:grpSp>
        <p:nvGrpSpPr>
          <p:cNvPr id="6" name="Group 10"/>
          <p:cNvGrpSpPr>
            <a:grpSpLocks/>
          </p:cNvGrpSpPr>
          <p:nvPr/>
        </p:nvGrpSpPr>
        <p:grpSpPr bwMode="auto">
          <a:xfrm>
            <a:off x="4894263" y="2012950"/>
            <a:ext cx="2166937" cy="576263"/>
            <a:chOff x="3083" y="1268"/>
            <a:chExt cx="1365" cy="363"/>
          </a:xfrm>
        </p:grpSpPr>
        <p:sp>
          <p:nvSpPr>
            <p:cNvPr id="575499" name="Oval 11"/>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00" name="Rectangle 12"/>
            <p:cNvSpPr>
              <a:spLocks noChangeArrowheads="1"/>
            </p:cNvSpPr>
            <p:nvPr/>
          </p:nvSpPr>
          <p:spPr bwMode="auto">
            <a:xfrm>
              <a:off x="3264" y="1268"/>
              <a:ext cx="1003"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fontAlgn="base">
                <a:spcBef>
                  <a:spcPct val="0"/>
                </a:spcBef>
                <a:defRPr/>
              </a:pPr>
              <a:r>
                <a:rPr lang="en-US" sz="3200">
                  <a:solidFill>
                    <a:srgbClr val="FFFFFF"/>
                  </a:solidFill>
                  <a:effectLst/>
                  <a:latin typeface="Times" pitchFamily="-107" charset="0"/>
                  <a:ea typeface="+mn-ea"/>
                  <a:cs typeface="+mn-cs"/>
                </a:rPr>
                <a:t>A SEED</a:t>
              </a:r>
            </a:p>
          </p:txBody>
        </p:sp>
      </p:grpSp>
      <p:grpSp>
        <p:nvGrpSpPr>
          <p:cNvPr id="7" name="Group 13"/>
          <p:cNvGrpSpPr>
            <a:grpSpLocks/>
          </p:cNvGrpSpPr>
          <p:nvPr/>
        </p:nvGrpSpPr>
        <p:grpSpPr bwMode="auto">
          <a:xfrm>
            <a:off x="6611938" y="1176338"/>
            <a:ext cx="2252662" cy="530225"/>
            <a:chOff x="4165" y="741"/>
            <a:chExt cx="1419" cy="334"/>
          </a:xfrm>
        </p:grpSpPr>
        <p:sp>
          <p:nvSpPr>
            <p:cNvPr id="575502" name="Oval 14"/>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03" name="Rectangle 15"/>
            <p:cNvSpPr>
              <a:spLocks noChangeArrowheads="1"/>
            </p:cNvSpPr>
            <p:nvPr/>
          </p:nvSpPr>
          <p:spPr bwMode="auto">
            <a:xfrm>
              <a:off x="4380" y="750"/>
              <a:ext cx="1010" cy="3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fontAlgn="base">
                <a:spcBef>
                  <a:spcPct val="0"/>
                </a:spcBef>
                <a:defRPr/>
              </a:pPr>
              <a:r>
                <a:rPr lang="en-US" sz="2800">
                  <a:solidFill>
                    <a:srgbClr val="FFFFFF"/>
                  </a:solidFill>
                  <a:effectLst/>
                  <a:latin typeface="Times" pitchFamily="-107" charset="0"/>
                  <a:ea typeface="+mn-ea"/>
                  <a:cs typeface="+mn-cs"/>
                </a:rPr>
                <a:t>A  LAND</a:t>
              </a:r>
            </a:p>
          </p:txBody>
        </p:sp>
      </p:grpSp>
      <p:grpSp>
        <p:nvGrpSpPr>
          <p:cNvPr id="67592" name="Group 63"/>
          <p:cNvGrpSpPr>
            <a:grpSpLocks/>
          </p:cNvGrpSpPr>
          <p:nvPr/>
        </p:nvGrpSpPr>
        <p:grpSpPr bwMode="auto">
          <a:xfrm>
            <a:off x="8004175" y="3432175"/>
            <a:ext cx="1000125" cy="1231900"/>
            <a:chOff x="5042" y="2162"/>
            <a:chExt cx="630" cy="776"/>
          </a:xfrm>
        </p:grpSpPr>
        <p:sp>
          <p:nvSpPr>
            <p:cNvPr id="575529" name="Freeform 41"/>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3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3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32" name="AutoShape 44"/>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33" name="Line 45"/>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34" name="Line 46"/>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35" name="Rectangle 47"/>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67607" name="Rectangle 48"/>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67608" name="Rectangle 49"/>
            <p:cNvSpPr>
              <a:spLocks noChangeArrowheads="1"/>
            </p:cNvSpPr>
            <p:nvPr/>
          </p:nvSpPr>
          <p:spPr bwMode="auto">
            <a:xfrm>
              <a:off x="5150" y="2302"/>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67609" name="Rectangle 50"/>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575539" name="Line 51"/>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40" name="Line 52"/>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575541" name="Line 53"/>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67593" name="Text Box 5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67594" name="Text Box 58"/>
          <p:cNvSpPr txBox="1">
            <a:spLocks noChangeArrowheads="1"/>
          </p:cNvSpPr>
          <p:nvPr/>
        </p:nvSpPr>
        <p:spPr bwMode="auto">
          <a:xfrm>
            <a:off x="8639175"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3</a:t>
            </a:r>
          </a:p>
        </p:txBody>
      </p:sp>
      <p:sp>
        <p:nvSpPr>
          <p:cNvPr id="575548" name="Rectangle 60"/>
          <p:cNvSpPr>
            <a:spLocks noChangeArrowheads="1"/>
          </p:cNvSpPr>
          <p:nvPr/>
        </p:nvSpPr>
        <p:spPr bwMode="auto">
          <a:xfrm>
            <a:off x="8093075"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15</a:t>
            </a:r>
          </a:p>
        </p:txBody>
      </p:sp>
      <p:sp>
        <p:nvSpPr>
          <p:cNvPr id="67596" name="Text Box 6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grpSp>
        <p:nvGrpSpPr>
          <p:cNvPr id="67597" name="Group 65"/>
          <p:cNvGrpSpPr>
            <a:grpSpLocks/>
          </p:cNvGrpSpPr>
          <p:nvPr/>
        </p:nvGrpSpPr>
        <p:grpSpPr bwMode="auto">
          <a:xfrm>
            <a:off x="519113" y="7938"/>
            <a:ext cx="854075" cy="1704975"/>
            <a:chOff x="327" y="5"/>
            <a:chExt cx="538" cy="1074"/>
          </a:xfrm>
        </p:grpSpPr>
        <p:sp>
          <p:nvSpPr>
            <p:cNvPr id="575554" name="Rectangle 6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575555" name="Line 6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459"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fontAlgn="base">
              <a:spcBef>
                <a:spcPct val="0"/>
              </a:spcBef>
              <a:defRPr/>
            </a:pPr>
            <a:r>
              <a:rPr lang="en-US" sz="4400" b="1">
                <a:solidFill>
                  <a:srgbClr val="FAFD00"/>
                </a:solidFill>
                <a:effectLst/>
                <a:latin typeface="Arial" charset="0"/>
              </a:rPr>
              <a:t>The Abrahamic Covenant</a:t>
            </a:r>
            <a:endParaRPr lang="en-US">
              <a:solidFill>
                <a:srgbClr val="00FF00"/>
              </a:solidFill>
              <a:effectLst/>
              <a:latin typeface="Arial"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69636"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A27C"/>
                </a:solidFill>
                <a:effectLst/>
                <a:latin typeface="Arial" charset="0"/>
              </a:rPr>
              <a:t> </a:t>
            </a:r>
          </a:p>
        </p:txBody>
      </p:sp>
      <p:sp>
        <p:nvSpPr>
          <p:cNvPr id="69637"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b="1">
              <a:solidFill>
                <a:srgbClr val="00FF00"/>
              </a:solidFill>
              <a:effectLst/>
              <a:latin typeface="Arial" charset="0"/>
            </a:endParaRPr>
          </a:p>
        </p:txBody>
      </p:sp>
      <p:sp>
        <p:nvSpPr>
          <p:cNvPr id="78746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fontAlgn="base">
              <a:defRPr/>
            </a:pPr>
            <a:r>
              <a:rPr lang="en-US" b="1">
                <a:solidFill>
                  <a:srgbClr val="00FF00"/>
                </a:solidFill>
                <a:effectLst/>
                <a:latin typeface="Arial" pitchFamily="-107" charset="0"/>
                <a:ea typeface="+mn-ea"/>
                <a:cs typeface="+mn-cs"/>
              </a:rPr>
              <a:t>BLESSING</a:t>
            </a:r>
          </a:p>
        </p:txBody>
      </p:sp>
      <p:sp>
        <p:nvSpPr>
          <p:cNvPr id="78746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fontAlgn="base">
              <a:defRPr/>
            </a:pPr>
            <a:r>
              <a:rPr lang="en-US" b="1">
                <a:solidFill>
                  <a:srgbClr val="00FF00"/>
                </a:solidFill>
                <a:effectLst/>
                <a:latin typeface="Arial" pitchFamily="-107" charset="0"/>
                <a:ea typeface="+mn-ea"/>
                <a:cs typeface="+mn-cs"/>
              </a:rPr>
              <a:t>SEED</a:t>
            </a:r>
          </a:p>
        </p:txBody>
      </p:sp>
      <p:sp>
        <p:nvSpPr>
          <p:cNvPr id="78746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fontAlgn="base">
              <a:defRPr/>
            </a:pPr>
            <a:r>
              <a:rPr lang="en-US" b="1">
                <a:solidFill>
                  <a:srgbClr val="00FF00"/>
                </a:solidFill>
                <a:effectLst/>
                <a:latin typeface="Arial" pitchFamily="-107" charset="0"/>
                <a:ea typeface="+mn-ea"/>
                <a:cs typeface="+mn-cs"/>
              </a:rPr>
              <a:t>LAND</a:t>
            </a: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fontAlgn="base">
              <a:defRPr/>
            </a:pPr>
            <a:r>
              <a:rPr lang="en-US" sz="4000" b="1">
                <a:solidFill>
                  <a:srgbClr val="FAFD00"/>
                </a:solidFill>
                <a:effectLst/>
                <a:latin typeface="Arial" pitchFamily="-107" charset="0"/>
                <a:ea typeface="+mn-ea"/>
                <a:cs typeface="+mn-cs"/>
              </a:rPr>
              <a:t>12:1</a:t>
            </a: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fontAlgn="base">
              <a:defRPr/>
            </a:pPr>
            <a:r>
              <a:rPr lang="en-US" sz="4000" b="1">
                <a:solidFill>
                  <a:srgbClr val="FAFD00"/>
                </a:solidFill>
                <a:effectLst/>
                <a:latin typeface="Arial" pitchFamily="-107" charset="0"/>
                <a:ea typeface="+mn-ea"/>
                <a:cs typeface="+mn-cs"/>
              </a:rPr>
              <a:t>12:3</a:t>
            </a: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fontAlgn="base">
              <a:defRPr/>
            </a:pPr>
            <a:r>
              <a:rPr lang="en-US" sz="4000" b="1">
                <a:solidFill>
                  <a:srgbClr val="FAFD00"/>
                </a:solidFill>
                <a:effectLst/>
                <a:latin typeface="Arial" pitchFamily="-107" charset="0"/>
                <a:ea typeface="+mn-ea"/>
                <a:cs typeface="+mn-cs"/>
              </a:rPr>
              <a:t>12:2</a:t>
            </a: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fontAlgn="base">
              <a:defRPr/>
            </a:pPr>
            <a:r>
              <a:rPr lang="en-US" sz="3200" b="1" i="1">
                <a:solidFill>
                  <a:srgbClr val="00FF00"/>
                </a:solidFill>
                <a:effectLst/>
                <a:latin typeface="Arial" pitchFamily="-107" charset="0"/>
                <a:ea typeface="+mn-ea"/>
                <a:cs typeface="+mn-cs"/>
              </a:rPr>
              <a:t>Genesis 12:1-3</a:t>
            </a:r>
          </a:p>
        </p:txBody>
      </p:sp>
      <p:sp>
        <p:nvSpPr>
          <p:cNvPr id="787473"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fontAlgn="base">
              <a:spcBef>
                <a:spcPct val="0"/>
              </a:spcBef>
              <a:defRPr/>
            </a:pPr>
            <a:r>
              <a:rPr lang="en-US" sz="3200" b="1">
                <a:solidFill>
                  <a:srgbClr val="FAFD00"/>
                </a:solidFill>
                <a:effectLst/>
                <a:latin typeface="Arial" charset="0"/>
              </a:rPr>
              <a:t>(</a:t>
            </a:r>
            <a:r>
              <a:rPr lang="ja-JP" altLang="en-US" sz="3200" b="1">
                <a:solidFill>
                  <a:srgbClr val="FAFD00"/>
                </a:solidFill>
                <a:effectLst/>
                <a:latin typeface="Arial" charset="0"/>
              </a:rPr>
              <a:t>“</a:t>
            </a:r>
            <a:r>
              <a:rPr lang="en-US" sz="3200" b="1">
                <a:solidFill>
                  <a:srgbClr val="FAFD00"/>
                </a:solidFill>
                <a:effectLst/>
                <a:latin typeface="Arial" charset="0"/>
              </a:rPr>
              <a:t>The Call</a:t>
            </a:r>
            <a:r>
              <a:rPr lang="ja-JP" altLang="en-US" sz="3200" b="1">
                <a:solidFill>
                  <a:srgbClr val="FAFD00"/>
                </a:solidFill>
                <a:effectLst/>
                <a:latin typeface="Arial" charset="0"/>
              </a:rPr>
              <a:t>”</a:t>
            </a:r>
            <a:r>
              <a:rPr lang="en-US" sz="3200" b="1">
                <a:solidFill>
                  <a:srgbClr val="FAFD00"/>
                </a:solidFill>
                <a:effectLst/>
                <a:latin typeface="Arial" charset="0"/>
              </a:rPr>
              <a:t>)</a:t>
            </a:r>
            <a:endParaRPr lang="en-US" sz="2400">
              <a:solidFill>
                <a:srgbClr val="00FF00"/>
              </a:solidFill>
              <a:effectLst/>
              <a:latin typeface="Arial"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481" name="Rectangle 25"/>
          <p:cNvSpPr>
            <a:spLocks noChangeArrowheads="1"/>
          </p:cNvSpPr>
          <p:nvPr/>
        </p:nvSpPr>
        <p:spPr bwMode="auto">
          <a:xfrm>
            <a:off x="2670175" y="5116513"/>
            <a:ext cx="3681413"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fontAlgn="base">
              <a:spcBef>
                <a:spcPct val="0"/>
              </a:spcBef>
              <a:defRPr/>
            </a:pPr>
            <a:r>
              <a:rPr lang="ja-JP" altLang="en-US" sz="8000" i="1">
                <a:solidFill>
                  <a:srgbClr val="FFFFFF"/>
                </a:solidFill>
                <a:effectLst/>
                <a:latin typeface="Times" charset="0"/>
              </a:rPr>
              <a:t>“</a:t>
            </a:r>
            <a:r>
              <a:rPr lang="en-US" sz="8000" i="1">
                <a:solidFill>
                  <a:srgbClr val="FFFFFF"/>
                </a:solidFill>
                <a:effectLst/>
                <a:latin typeface="Times" charset="0"/>
              </a:rPr>
              <a:t>L-S-B</a:t>
            </a:r>
            <a:r>
              <a:rPr lang="ja-JP" altLang="en-US" sz="8000" i="1">
                <a:solidFill>
                  <a:srgbClr val="FFFFFF"/>
                </a:solidFill>
                <a:effectLst/>
                <a:latin typeface="Times" charset="0"/>
              </a:rPr>
              <a:t>”</a:t>
            </a:r>
            <a:endParaRPr lang="en-US" sz="8000" i="1">
              <a:solidFill>
                <a:srgbClr val="FFFFFF"/>
              </a:solidFill>
              <a:effectLst/>
              <a:latin typeface="Times"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16</a:t>
            </a:r>
          </a:p>
        </p:txBody>
      </p:sp>
      <p:sp>
        <p:nvSpPr>
          <p:cNvPr id="69651"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3</a:t>
            </a:r>
          </a:p>
        </p:txBody>
      </p:sp>
      <p:sp>
        <p:nvSpPr>
          <p:cNvPr id="6965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grpSp>
        <p:nvGrpSpPr>
          <p:cNvPr id="69653" name="Group 46"/>
          <p:cNvGrpSpPr>
            <a:grpSpLocks/>
          </p:cNvGrpSpPr>
          <p:nvPr/>
        </p:nvGrpSpPr>
        <p:grpSpPr bwMode="auto">
          <a:xfrm>
            <a:off x="8004175" y="3432175"/>
            <a:ext cx="1000125" cy="1231900"/>
            <a:chOff x="5042" y="2162"/>
            <a:chExt cx="630" cy="776"/>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06" name="AutoShape 50"/>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69664" name="Rectangle 54"/>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69665" name="Rectangle 55"/>
            <p:cNvSpPr>
              <a:spLocks noChangeArrowheads="1"/>
            </p:cNvSpPr>
            <p:nvPr/>
          </p:nvSpPr>
          <p:spPr bwMode="auto">
            <a:xfrm>
              <a:off x="5150" y="2302"/>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69666" name="Rectangle 56"/>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07"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fontAlgn="base">
              <a:spcBef>
                <a:spcPct val="0"/>
              </a:spcBef>
              <a:defRPr/>
            </a:pPr>
            <a:r>
              <a:rPr lang="en-US" sz="4400" b="1">
                <a:solidFill>
                  <a:srgbClr val="FAFD00"/>
                </a:solidFill>
                <a:effectLst/>
                <a:latin typeface="Arial" charset="0"/>
              </a:rPr>
              <a:t>The Abrahamic Covenant</a:t>
            </a:r>
            <a:endParaRPr lang="en-US">
              <a:solidFill>
                <a:srgbClr val="00FF00"/>
              </a:solidFill>
              <a:effectLst/>
              <a:latin typeface="Arial" charset="0"/>
            </a:endParaRPr>
          </a:p>
        </p:txBody>
      </p:sp>
      <p:sp>
        <p:nvSpPr>
          <p:cNvPr id="789508" name="Rectangle 4"/>
          <p:cNvSpPr>
            <a:spLocks noChangeArrowheads="1"/>
          </p:cNvSpPr>
          <p:nvPr/>
        </p:nvSpPr>
        <p:spPr bwMode="auto">
          <a:xfrm>
            <a:off x="1019175" y="3303588"/>
            <a:ext cx="7086600" cy="28479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4" name="Text Box 5"/>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A27C"/>
                </a:solidFill>
                <a:effectLst/>
                <a:latin typeface="Arial" charset="0"/>
              </a:rPr>
              <a:t> </a:t>
            </a:r>
          </a:p>
        </p:txBody>
      </p:sp>
      <p:sp>
        <p:nvSpPr>
          <p:cNvPr id="71685" name="Text Box 6"/>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b="1">
              <a:solidFill>
                <a:srgbClr val="00FF00"/>
              </a:solidFill>
              <a:effectLst/>
              <a:latin typeface="Arial" charset="0"/>
            </a:endParaRPr>
          </a:p>
        </p:txBody>
      </p:sp>
      <p:sp>
        <p:nvSpPr>
          <p:cNvPr id="789511" name="Text Box 7"/>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fontAlgn="base">
              <a:defRPr/>
            </a:pPr>
            <a:r>
              <a:rPr lang="en-US" b="1">
                <a:solidFill>
                  <a:srgbClr val="00FF00"/>
                </a:solidFill>
                <a:effectLst/>
                <a:latin typeface="Arial" pitchFamily="-107" charset="0"/>
                <a:ea typeface="+mn-ea"/>
                <a:cs typeface="+mn-cs"/>
              </a:rPr>
              <a:t>BLESSING</a:t>
            </a:r>
          </a:p>
        </p:txBody>
      </p:sp>
      <p:sp>
        <p:nvSpPr>
          <p:cNvPr id="789512" name="Text Box 8"/>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fontAlgn="base">
              <a:defRPr/>
            </a:pPr>
            <a:r>
              <a:rPr lang="en-US" b="1">
                <a:solidFill>
                  <a:srgbClr val="00FF00"/>
                </a:solidFill>
                <a:effectLst/>
                <a:latin typeface="Arial" pitchFamily="-107" charset="0"/>
                <a:ea typeface="+mn-ea"/>
                <a:cs typeface="+mn-cs"/>
              </a:rPr>
              <a:t>SEED</a:t>
            </a:r>
          </a:p>
        </p:txBody>
      </p:sp>
      <p:sp>
        <p:nvSpPr>
          <p:cNvPr id="789513" name="Text Box 9"/>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algn="ctr" fontAlgn="base">
              <a:defRPr/>
            </a:pPr>
            <a:r>
              <a:rPr lang="en-US" b="1">
                <a:solidFill>
                  <a:srgbClr val="00FF00"/>
                </a:solidFill>
                <a:effectLst/>
                <a:latin typeface="Arial" pitchFamily="-107" charset="0"/>
                <a:ea typeface="+mn-ea"/>
                <a:cs typeface="+mn-cs"/>
              </a:rPr>
              <a:t>LAND</a:t>
            </a:r>
          </a:p>
        </p:txBody>
      </p:sp>
      <p:sp>
        <p:nvSpPr>
          <p:cNvPr id="789517" name="Text Box 13"/>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lgn="ctr" fontAlgn="base">
              <a:defRPr/>
            </a:pPr>
            <a:r>
              <a:rPr lang="en-US" sz="3200" b="1" i="1">
                <a:solidFill>
                  <a:srgbClr val="00FF00"/>
                </a:solidFill>
                <a:effectLst/>
                <a:latin typeface="Arial" pitchFamily="-107" charset="0"/>
                <a:ea typeface="+mn-ea"/>
                <a:cs typeface="+mn-cs"/>
              </a:rPr>
              <a:t>Genesis 12:1-3</a:t>
            </a:r>
          </a:p>
        </p:txBody>
      </p:sp>
      <p:sp>
        <p:nvSpPr>
          <p:cNvPr id="789518" name="Rectangle 14"/>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fontAlgn="base">
              <a:spcBef>
                <a:spcPct val="0"/>
              </a:spcBef>
              <a:defRPr/>
            </a:pPr>
            <a:r>
              <a:rPr lang="en-US" sz="3200" b="1">
                <a:solidFill>
                  <a:srgbClr val="FAFD00"/>
                </a:solidFill>
                <a:effectLst/>
                <a:latin typeface="Arial" charset="0"/>
              </a:rPr>
              <a:t>(</a:t>
            </a:r>
            <a:r>
              <a:rPr lang="ja-JP" altLang="en-US" sz="3200" b="1">
                <a:solidFill>
                  <a:srgbClr val="FAFD00"/>
                </a:solidFill>
                <a:effectLst/>
                <a:latin typeface="Arial" charset="0"/>
              </a:rPr>
              <a:t>“</a:t>
            </a:r>
            <a:r>
              <a:rPr lang="en-US" sz="3200" b="1">
                <a:solidFill>
                  <a:srgbClr val="FAFD00"/>
                </a:solidFill>
                <a:effectLst/>
                <a:latin typeface="Arial" charset="0"/>
              </a:rPr>
              <a:t>The Call</a:t>
            </a:r>
            <a:r>
              <a:rPr lang="ja-JP" altLang="en-US" sz="3200" b="1">
                <a:solidFill>
                  <a:srgbClr val="FAFD00"/>
                </a:solidFill>
                <a:effectLst/>
                <a:latin typeface="Arial" charset="0"/>
              </a:rPr>
              <a:t>”</a:t>
            </a:r>
            <a:r>
              <a:rPr lang="en-US" sz="3200" b="1">
                <a:solidFill>
                  <a:srgbClr val="FAFD00"/>
                </a:solidFill>
                <a:effectLst/>
                <a:latin typeface="Arial" charset="0"/>
              </a:rPr>
              <a:t>)</a:t>
            </a:r>
            <a:endParaRPr lang="en-US" sz="2400">
              <a:solidFill>
                <a:srgbClr val="00FF00"/>
              </a:solidFill>
              <a:effectLst/>
              <a:latin typeface="Arial" charset="0"/>
            </a:endParaRPr>
          </a:p>
        </p:txBody>
      </p:sp>
      <p:sp>
        <p:nvSpPr>
          <p:cNvPr id="789519" name="Line 15"/>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20" name="Line 16"/>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21" name="Line 17"/>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22" name="Text Box 18"/>
          <p:cNvSpPr txBox="1">
            <a:spLocks noChangeArrowheads="1"/>
          </p:cNvSpPr>
          <p:nvPr/>
        </p:nvSpPr>
        <p:spPr bwMode="auto">
          <a:xfrm>
            <a:off x="3721100" y="5340350"/>
            <a:ext cx="45720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fontAlgn="base">
              <a:defRPr/>
            </a:pPr>
            <a:r>
              <a:rPr lang="en-US" b="1">
                <a:solidFill>
                  <a:srgbClr val="FFEA18"/>
                </a:solidFill>
                <a:effectLst/>
                <a:latin typeface="Arial" pitchFamily="-107" charset="0"/>
                <a:ea typeface="+mn-ea"/>
                <a:cs typeface="+mn-cs"/>
              </a:rPr>
              <a:t>• UNCONDITIONAL</a:t>
            </a:r>
          </a:p>
        </p:txBody>
      </p:sp>
      <p:sp>
        <p:nvSpPr>
          <p:cNvPr id="789523" name="Text Box 19"/>
          <p:cNvSpPr txBox="1">
            <a:spLocks noChangeArrowheads="1"/>
          </p:cNvSpPr>
          <p:nvPr/>
        </p:nvSpPr>
        <p:spPr bwMode="auto">
          <a:xfrm>
            <a:off x="2347913" y="4768850"/>
            <a:ext cx="2819400"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fontAlgn="base">
              <a:defRPr/>
            </a:pPr>
            <a:r>
              <a:rPr lang="en-US" b="1">
                <a:solidFill>
                  <a:srgbClr val="FFEA18"/>
                </a:solidFill>
                <a:effectLst/>
                <a:latin typeface="Arial" pitchFamily="-107" charset="0"/>
                <a:ea typeface="+mn-ea"/>
                <a:cs typeface="+mn-cs"/>
              </a:rPr>
              <a:t>• ETERNAL</a:t>
            </a:r>
          </a:p>
        </p:txBody>
      </p:sp>
      <p:sp>
        <p:nvSpPr>
          <p:cNvPr id="789524" name="Rectangle 20"/>
          <p:cNvSpPr>
            <a:spLocks noChangeArrowheads="1"/>
          </p:cNvSpPr>
          <p:nvPr/>
        </p:nvSpPr>
        <p:spPr bwMode="auto">
          <a:xfrm>
            <a:off x="1052513" y="4235450"/>
            <a:ext cx="2401887"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a:spAutoFit/>
          </a:bodyPr>
          <a:lstStyle/>
          <a:p>
            <a:pPr fontAlgn="base">
              <a:spcBef>
                <a:spcPct val="0"/>
              </a:spcBef>
              <a:defRPr/>
            </a:pPr>
            <a:r>
              <a:rPr lang="en-US" b="1">
                <a:solidFill>
                  <a:srgbClr val="FFEA18"/>
                </a:solidFill>
                <a:effectLst/>
                <a:latin typeface="Arial" pitchFamily="-107" charset="0"/>
                <a:ea typeface="+mn-ea"/>
                <a:cs typeface="+mn-cs"/>
              </a:rPr>
              <a:t>• LITERAL</a:t>
            </a:r>
          </a:p>
        </p:txBody>
      </p:sp>
      <p:sp>
        <p:nvSpPr>
          <p:cNvPr id="71697" name="Text Box 21"/>
          <p:cNvSpPr txBox="1">
            <a:spLocks noChangeArrowheads="1"/>
          </p:cNvSpPr>
          <p:nvPr/>
        </p:nvSpPr>
        <p:spPr bwMode="auto">
          <a:xfrm>
            <a:off x="8642350"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3</a:t>
            </a:r>
          </a:p>
        </p:txBody>
      </p:sp>
      <p:sp>
        <p:nvSpPr>
          <p:cNvPr id="789526" name="Rectangle 2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17</a:t>
            </a:r>
          </a:p>
        </p:txBody>
      </p:sp>
      <p:grpSp>
        <p:nvGrpSpPr>
          <p:cNvPr id="71699" name="Group 24"/>
          <p:cNvGrpSpPr>
            <a:grpSpLocks/>
          </p:cNvGrpSpPr>
          <p:nvPr/>
        </p:nvGrpSpPr>
        <p:grpSpPr bwMode="auto">
          <a:xfrm>
            <a:off x="8004175" y="3432175"/>
            <a:ext cx="1000125" cy="1231900"/>
            <a:chOff x="5042" y="2162"/>
            <a:chExt cx="630" cy="776"/>
          </a:xfrm>
        </p:grpSpPr>
        <p:sp>
          <p:nvSpPr>
            <p:cNvPr id="789529" name="Freeform 25"/>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30" name="AutoShape 2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31" name="Rectangle 2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32" name="AutoShape 28"/>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33" name="Line 29"/>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34" name="Line 30"/>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35" name="Rectangle 31"/>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08" name="Rectangle 32"/>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71709" name="Rectangle 33"/>
            <p:cNvSpPr>
              <a:spLocks noChangeArrowheads="1"/>
            </p:cNvSpPr>
            <p:nvPr/>
          </p:nvSpPr>
          <p:spPr bwMode="auto">
            <a:xfrm>
              <a:off x="5150" y="2302"/>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71710" name="Rectangle 34"/>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89539" name="Line 35"/>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40" name="Line 36"/>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89541" name="Line 37"/>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89542" name="Text Box 38"/>
          <p:cNvSpPr txBox="1">
            <a:spLocks noChangeArrowheads="1"/>
          </p:cNvSpPr>
          <p:nvPr/>
        </p:nvSpPr>
        <p:spPr bwMode="auto">
          <a:xfrm>
            <a:off x="896938" y="2490788"/>
            <a:ext cx="7535862" cy="64135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fontAlgn="base">
              <a:defRPr/>
            </a:pPr>
            <a:r>
              <a:rPr lang="en-US" b="1">
                <a:solidFill>
                  <a:srgbClr val="FF8F1E"/>
                </a:solidFill>
                <a:effectLst/>
                <a:latin typeface="Arial" pitchFamily="-107" charset="0"/>
                <a:ea typeface="+mn-ea"/>
                <a:cs typeface="+mn-cs"/>
              </a:rPr>
              <a:t>Three Overriding Characteristics!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89542"/>
                                        </p:tgtEl>
                                        <p:attrNameLst>
                                          <p:attrName>style.visibility</p:attrName>
                                        </p:attrNameLst>
                                      </p:cBhvr>
                                      <p:to>
                                        <p:strVal val="visible"/>
                                      </p:to>
                                    </p:set>
                                    <p:animEffect transition="in" filter="wipe(left)">
                                      <p:cBhvr>
                                        <p:cTn id="7" dur="500"/>
                                        <p:tgtEl>
                                          <p:spTgt spid="789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89524">
                                            <p:txEl>
                                              <p:pRg st="0" end="0"/>
                                            </p:txEl>
                                          </p:spTgt>
                                        </p:tgtEl>
                                        <p:attrNameLst>
                                          <p:attrName>style.visibility</p:attrName>
                                        </p:attrNameLst>
                                      </p:cBhvr>
                                      <p:to>
                                        <p:strVal val="visible"/>
                                      </p:to>
                                    </p:set>
                                    <p:animEffect transition="in" filter="box(out)">
                                      <p:cBhvr>
                                        <p:cTn id="12" dur="500"/>
                                        <p:tgtEl>
                                          <p:spTgt spid="7895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89523">
                                            <p:txEl>
                                              <p:pRg st="0" end="0"/>
                                            </p:txEl>
                                          </p:spTgt>
                                        </p:tgtEl>
                                        <p:attrNameLst>
                                          <p:attrName>style.visibility</p:attrName>
                                        </p:attrNameLst>
                                      </p:cBhvr>
                                      <p:to>
                                        <p:strVal val="visible"/>
                                      </p:to>
                                    </p:set>
                                    <p:animEffect transition="in" filter="box(out)">
                                      <p:cBhvr>
                                        <p:cTn id="17" dur="500"/>
                                        <p:tgtEl>
                                          <p:spTgt spid="7895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89522">
                                            <p:txEl>
                                              <p:pRg st="0" end="0"/>
                                            </p:txEl>
                                          </p:spTgt>
                                        </p:tgtEl>
                                        <p:attrNameLst>
                                          <p:attrName>style.visibility</p:attrName>
                                        </p:attrNameLst>
                                      </p:cBhvr>
                                      <p:to>
                                        <p:strVal val="visible"/>
                                      </p:to>
                                    </p:set>
                                    <p:animEffect transition="in" filter="box(out)">
                                      <p:cBhvr>
                                        <p:cTn id="22" dur="500"/>
                                        <p:tgtEl>
                                          <p:spTgt spid="7895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22" grpId="0" build="p" autoUpdateAnimBg="0"/>
      <p:bldP spid="789523" grpId="0" build="p" autoUpdateAnimBg="0"/>
      <p:bldP spid="789524" grpId="0" build="p" autoUpdateAnimBg="0"/>
      <p:bldP spid="78954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26" name="Rectangle 50"/>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78" name="Freeform 2"/>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79"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80" name="Rectangle 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81" name="Freeform 5"/>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82" name="Freeform 6"/>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83"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R</a:t>
            </a:r>
          </a:p>
        </p:txBody>
      </p:sp>
      <p:sp>
        <p:nvSpPr>
          <p:cNvPr id="203784" name="Freeform 8"/>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85"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PG</a:t>
            </a:r>
          </a:p>
        </p:txBody>
      </p:sp>
      <p:sp>
        <p:nvSpPr>
          <p:cNvPr id="203786" name="Freeform 10"/>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87" name="Freeform 11"/>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88" name="Freeform 12"/>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89"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SG</a:t>
            </a:r>
          </a:p>
        </p:txBody>
      </p:sp>
      <p:sp>
        <p:nvSpPr>
          <p:cNvPr id="203790"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RS</a:t>
            </a:r>
          </a:p>
        </p:txBody>
      </p:sp>
      <p:sp>
        <p:nvSpPr>
          <p:cNvPr id="203791"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MS</a:t>
            </a:r>
          </a:p>
        </p:txBody>
      </p:sp>
      <p:sp>
        <p:nvSpPr>
          <p:cNvPr id="203792" name="Rectangle 16"/>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93"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94"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95" name="Rectangle 19"/>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r>
              <a:rPr lang="en-US" sz="2400" b="1">
                <a:solidFill>
                  <a:srgbClr val="FFD34A"/>
                </a:solidFill>
                <a:effectLst/>
                <a:latin typeface="Times" pitchFamily="-107" charset="0"/>
                <a:ea typeface="+mn-ea"/>
                <a:cs typeface="+mn-cs"/>
              </a:rPr>
              <a:t> DRESSING</a:t>
            </a:r>
          </a:p>
          <a:p>
            <a:pPr fontAlgn="base">
              <a:spcBef>
                <a:spcPct val="0"/>
              </a:spcBef>
              <a:defRPr/>
            </a:pPr>
            <a:r>
              <a:rPr lang="en-US" sz="2400" b="1">
                <a:solidFill>
                  <a:srgbClr val="FFD34A"/>
                </a:solidFill>
                <a:effectLst/>
                <a:latin typeface="Times" pitchFamily="-107" charset="0"/>
                <a:ea typeface="+mn-ea"/>
                <a:cs typeface="+mn-cs"/>
              </a:rPr>
              <a:t>        THE                                    </a:t>
            </a:r>
          </a:p>
          <a:p>
            <a:pPr fontAlgn="base">
              <a:spcBef>
                <a:spcPct val="0"/>
              </a:spcBef>
              <a:defRPr/>
            </a:pPr>
            <a:r>
              <a:rPr lang="en-US" sz="2400" b="1">
                <a:solidFill>
                  <a:srgbClr val="FFD34A"/>
                </a:solidFill>
                <a:effectLst/>
                <a:latin typeface="Times" pitchFamily="-107" charset="0"/>
                <a:ea typeface="+mn-ea"/>
                <a:cs typeface="+mn-cs"/>
              </a:rPr>
              <a:t>   STAGE</a:t>
            </a:r>
          </a:p>
        </p:txBody>
      </p:sp>
      <p:sp>
        <p:nvSpPr>
          <p:cNvPr id="203796" name="Rectangle 20"/>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DS</a:t>
            </a:r>
          </a:p>
        </p:txBody>
      </p:sp>
      <p:sp>
        <p:nvSpPr>
          <p:cNvPr id="203797"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79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00" name="Rectangle 24"/>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4000" b="1">
                <a:solidFill>
                  <a:srgbClr val="EEFF4B"/>
                </a:solidFill>
                <a:effectLst/>
                <a:latin typeface="Times" pitchFamily="-107" charset="0"/>
                <a:ea typeface="+mn-ea"/>
                <a:cs typeface="+mn-cs"/>
              </a:rPr>
              <a:t>U</a:t>
            </a:r>
          </a:p>
        </p:txBody>
      </p:sp>
      <p:sp>
        <p:nvSpPr>
          <p:cNvPr id="203801" name="Rectangle 25"/>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4000" b="1">
                <a:solidFill>
                  <a:srgbClr val="EEFF4B"/>
                </a:solidFill>
                <a:effectLst/>
                <a:latin typeface="Times" pitchFamily="-107" charset="0"/>
                <a:ea typeface="+mn-ea"/>
                <a:cs typeface="+mn-cs"/>
              </a:rPr>
              <a:t>B</a:t>
            </a:r>
          </a:p>
        </p:txBody>
      </p:sp>
      <p:sp>
        <p:nvSpPr>
          <p:cNvPr id="203802" name="Oval 26"/>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03" name="Rectangle 27"/>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H</a:t>
            </a:r>
          </a:p>
        </p:txBody>
      </p:sp>
      <p:sp>
        <p:nvSpPr>
          <p:cNvPr id="203804" name="Oval 2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05" name="Rectangle 29"/>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N(A)</a:t>
            </a:r>
          </a:p>
        </p:txBody>
      </p:sp>
      <p:sp>
        <p:nvSpPr>
          <p:cNvPr id="203806" name="Oval 30"/>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07" name="Oval 31"/>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08" name="Rectangle 32"/>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800" b="1">
                <a:solidFill>
                  <a:srgbClr val="FFFFFF"/>
                </a:solidFill>
                <a:effectLst/>
                <a:latin typeface="Times" pitchFamily="-107" charset="0"/>
                <a:ea typeface="+mn-ea"/>
                <a:cs typeface="+mn-cs"/>
              </a:rPr>
              <a:t>C</a:t>
            </a:r>
          </a:p>
        </p:txBody>
      </p:sp>
      <p:sp>
        <p:nvSpPr>
          <p:cNvPr id="203809" name="Oval 33"/>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10" name="Rectangle 34"/>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J</a:t>
            </a:r>
          </a:p>
        </p:txBody>
      </p:sp>
      <p:sp>
        <p:nvSpPr>
          <p:cNvPr id="203811" name="Oval 35"/>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12" name="Oval 36"/>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13" name="Rectangle 37"/>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KB</a:t>
            </a:r>
          </a:p>
        </p:txBody>
      </p:sp>
      <p:sp>
        <p:nvSpPr>
          <p:cNvPr id="203814" name="Oval 3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15" name="Rectangle 39"/>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MS</a:t>
            </a:r>
          </a:p>
        </p:txBody>
      </p:sp>
      <p:sp>
        <p:nvSpPr>
          <p:cNvPr id="203816" name="Oval 40"/>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17" name="Rectangle 41"/>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E</a:t>
            </a:r>
          </a:p>
        </p:txBody>
      </p:sp>
      <p:sp>
        <p:nvSpPr>
          <p:cNvPr id="203818" name="Rectangle 42"/>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MN</a:t>
            </a:r>
          </a:p>
        </p:txBody>
      </p:sp>
      <p:sp>
        <p:nvSpPr>
          <p:cNvPr id="203831" name="AutoShape 55"/>
          <p:cNvSpPr>
            <a:spLocks noChangeArrowheads="1"/>
          </p:cNvSpPr>
          <p:nvPr/>
        </p:nvSpPr>
        <p:spPr bwMode="auto">
          <a:xfrm rot="7507952">
            <a:off x="7353300" y="28956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3771"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203851" name="Text Box 75"/>
          <p:cNvSpPr txBox="1">
            <a:spLocks noChangeArrowheads="1"/>
          </p:cNvSpPr>
          <p:nvPr/>
        </p:nvSpPr>
        <p:spPr bwMode="auto">
          <a:xfrm>
            <a:off x="1790700" y="0"/>
            <a:ext cx="1662113"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r>
              <a:rPr lang="en-US" sz="1200" b="1">
                <a:solidFill>
                  <a:srgbClr val="FFFFFF"/>
                </a:solidFill>
                <a:effectLst/>
                <a:latin typeface="Comic Sans MS" pitchFamily="-107" charset="0"/>
                <a:ea typeface="+mn-ea"/>
                <a:cs typeface="+mn-cs"/>
              </a:rPr>
              <a:t>Gen. 11:31</a:t>
            </a:r>
          </a:p>
        </p:txBody>
      </p:sp>
      <p:pic>
        <p:nvPicPr>
          <p:cNvPr id="203852" name="Picture 7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5338" y="4557713"/>
            <a:ext cx="3189287" cy="1739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03798" name="Oval 2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19" name="Freeform 43"/>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30" name="Oval 54"/>
          <p:cNvSpPr>
            <a:spLocks noChangeArrowheads="1"/>
          </p:cNvSpPr>
          <p:nvPr/>
        </p:nvSpPr>
        <p:spPr bwMode="auto">
          <a:xfrm>
            <a:off x="6515100" y="41148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36" name="WordArt 60"/>
          <p:cNvSpPr>
            <a:spLocks noChangeArrowheads="1" noChangeShapeType="1" noTextEdit="1"/>
          </p:cNvSpPr>
          <p:nvPr/>
        </p:nvSpPr>
        <p:spPr bwMode="auto">
          <a:xfrm>
            <a:off x="492125" y="457200"/>
            <a:ext cx="7950200" cy="6083300"/>
          </a:xfrm>
          <a:prstGeom prst="rect">
            <a:avLst/>
          </a:prstGeom>
        </p:spPr>
        <p:txBody>
          <a:bodyPr wrap="none" fromWordArt="1">
            <a:prstTxWarp prst="textSlantUp">
              <a:avLst>
                <a:gd name="adj" fmla="val 32056"/>
              </a:avLst>
            </a:prstTxWarp>
          </a:bodyPr>
          <a:lstStyle/>
          <a:p>
            <a:pPr algn="ctr"/>
            <a:r>
              <a:rPr lang="en-US"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THEY LEFT</a:t>
            </a:r>
          </a:p>
          <a:p>
            <a:pPr algn="ctr"/>
            <a:r>
              <a:rPr lang="en-US"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 IN</a:t>
            </a:r>
          </a:p>
          <a:p>
            <a:pPr algn="ctr"/>
            <a:r>
              <a:rPr lang="en-US"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FAITH!</a:t>
            </a:r>
          </a:p>
        </p:txBody>
      </p:sp>
      <p:sp>
        <p:nvSpPr>
          <p:cNvPr id="203853" name="Freeform 77"/>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54" name="AutoShape 7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55" name="Rectangle 7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56" name="AutoShape 80"/>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57" name="Line 81"/>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58" name="Line 82"/>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59" name="Rectangle 83"/>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3785" name="Rectangle 84"/>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73786" name="Rectangle 85"/>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203862" name="Line 86"/>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63" name="Line 87"/>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03864" name="Line 88"/>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3790" name="Text Box 8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203870" name="Rectangle 9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18</a:t>
            </a:r>
          </a:p>
        </p:txBody>
      </p:sp>
      <p:sp>
        <p:nvSpPr>
          <p:cNvPr id="73792" name="Text Box 9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73793" name="Text Box 108"/>
          <p:cNvSpPr txBox="1">
            <a:spLocks noChangeArrowheads="1"/>
          </p:cNvSpPr>
          <p:nvPr/>
        </p:nvSpPr>
        <p:spPr bwMode="auto">
          <a:xfrm>
            <a:off x="8661400" y="6416675"/>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FFFF"/>
              </a:solidFill>
              <a:effectLst/>
              <a:latin typeface="Arial" charset="0"/>
            </a:endParaRPr>
          </a:p>
        </p:txBody>
      </p:sp>
      <p:sp>
        <p:nvSpPr>
          <p:cNvPr id="73794" name="Text Box 109"/>
          <p:cNvSpPr txBox="1">
            <a:spLocks noChangeArrowheads="1"/>
          </p:cNvSpPr>
          <p:nvPr/>
        </p:nvSpPr>
        <p:spPr bwMode="auto">
          <a:xfrm>
            <a:off x="8639175" y="64595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2</a:t>
            </a:r>
          </a:p>
        </p:txBody>
      </p:sp>
      <p:sp>
        <p:nvSpPr>
          <p:cNvPr id="73795" name="Rectangle 1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3819"/>
                                        </p:tgtEl>
                                        <p:attrNameLst>
                                          <p:attrName>style.visibility</p:attrName>
                                        </p:attrNameLst>
                                      </p:cBhvr>
                                      <p:to>
                                        <p:strVal val="visible"/>
                                      </p:to>
                                    </p:set>
                                    <p:animEffect transition="in" filter="wipe(right)">
                                      <p:cBhvr>
                                        <p:cTn id="7" dur="500"/>
                                        <p:tgtEl>
                                          <p:spTgt spid="203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03836"/>
                                        </p:tgtEl>
                                        <p:attrNameLst>
                                          <p:attrName>style.visibility</p:attrName>
                                        </p:attrNameLst>
                                      </p:cBhvr>
                                      <p:to>
                                        <p:strVal val="visible"/>
                                      </p:to>
                                    </p:set>
                                    <p:anim calcmode="lin" valueType="num">
                                      <p:cBhvr>
                                        <p:cTn id="12" dur="500" fill="hold"/>
                                        <p:tgtEl>
                                          <p:spTgt spid="203836"/>
                                        </p:tgtEl>
                                        <p:attrNameLst>
                                          <p:attrName>ppt_w</p:attrName>
                                        </p:attrNameLst>
                                      </p:cBhvr>
                                      <p:tavLst>
                                        <p:tav tm="0">
                                          <p:val>
                                            <p:fltVal val="0"/>
                                          </p:val>
                                        </p:tav>
                                        <p:tav tm="100000">
                                          <p:val>
                                            <p:strVal val="#ppt_w"/>
                                          </p:val>
                                        </p:tav>
                                      </p:tavLst>
                                    </p:anim>
                                    <p:anim calcmode="lin" valueType="num">
                                      <p:cBhvr>
                                        <p:cTn id="13" dur="500" fill="hold"/>
                                        <p:tgtEl>
                                          <p:spTgt spid="203836"/>
                                        </p:tgtEl>
                                        <p:attrNameLst>
                                          <p:attrName>ppt_h</p:attrName>
                                        </p:attrNameLst>
                                      </p:cBhvr>
                                      <p:tavLst>
                                        <p:tav tm="0">
                                          <p:val>
                                            <p:fltVal val="0"/>
                                          </p:val>
                                        </p:tav>
                                        <p:tav tm="100000">
                                          <p:val>
                                            <p:strVal val="#ppt_h"/>
                                          </p:val>
                                        </p:tav>
                                      </p:tavLst>
                                    </p:anim>
                                    <p:anim calcmode="lin" valueType="num">
                                      <p:cBhvr>
                                        <p:cTn id="14" dur="500" fill="hold"/>
                                        <p:tgtEl>
                                          <p:spTgt spid="203836"/>
                                        </p:tgtEl>
                                        <p:attrNameLst>
                                          <p:attrName>ppt_x</p:attrName>
                                        </p:attrNameLst>
                                      </p:cBhvr>
                                      <p:tavLst>
                                        <p:tav tm="0">
                                          <p:val>
                                            <p:fltVal val="0.5"/>
                                          </p:val>
                                        </p:tav>
                                        <p:tav tm="100000">
                                          <p:val>
                                            <p:strVal val="#ppt_x"/>
                                          </p:val>
                                        </p:tav>
                                      </p:tavLst>
                                    </p:anim>
                                    <p:anim calcmode="lin" valueType="num">
                                      <p:cBhvr>
                                        <p:cTn id="15" dur="500" fill="hold"/>
                                        <p:tgtEl>
                                          <p:spTgt spid="20383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15748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63"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65"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66"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67"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ER</a:t>
            </a:r>
          </a:p>
        </p:txBody>
      </p:sp>
      <p:sp>
        <p:nvSpPr>
          <p:cNvPr id="220169"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PG</a:t>
            </a:r>
          </a:p>
        </p:txBody>
      </p:sp>
      <p:sp>
        <p:nvSpPr>
          <p:cNvPr id="220171"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72"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73"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SG</a:t>
            </a:r>
          </a:p>
        </p:txBody>
      </p:sp>
      <p:sp>
        <p:nvSpPr>
          <p:cNvPr id="22017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RS</a:t>
            </a:r>
          </a:p>
        </p:txBody>
      </p:sp>
      <p:sp>
        <p:nvSpPr>
          <p:cNvPr id="2201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MS</a:t>
            </a:r>
          </a:p>
        </p:txBody>
      </p:sp>
      <p:sp>
        <p:nvSpPr>
          <p:cNvPr id="220177"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7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7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80"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r>
              <a:rPr lang="en-US" sz="2400" b="1">
                <a:solidFill>
                  <a:srgbClr val="FFD34A"/>
                </a:solidFill>
                <a:effectLst/>
                <a:latin typeface="Times" pitchFamily="-107" charset="0"/>
                <a:ea typeface="+mn-ea"/>
                <a:cs typeface="+mn-cs"/>
              </a:rPr>
              <a:t> DRESSING</a:t>
            </a:r>
          </a:p>
          <a:p>
            <a:pPr fontAlgn="base">
              <a:spcBef>
                <a:spcPct val="0"/>
              </a:spcBef>
              <a:defRPr/>
            </a:pPr>
            <a:r>
              <a:rPr lang="en-US" sz="2400" b="1">
                <a:solidFill>
                  <a:srgbClr val="FFD34A"/>
                </a:solidFill>
                <a:effectLst/>
                <a:latin typeface="Times" pitchFamily="-107" charset="0"/>
                <a:ea typeface="+mn-ea"/>
                <a:cs typeface="+mn-cs"/>
              </a:rPr>
              <a:t>        THE                                    </a:t>
            </a:r>
          </a:p>
          <a:p>
            <a:pPr fontAlgn="base">
              <a:spcBef>
                <a:spcPct val="0"/>
              </a:spcBef>
              <a:defRPr/>
            </a:pPr>
            <a:r>
              <a:rPr lang="en-US" sz="2400" b="1">
                <a:solidFill>
                  <a:srgbClr val="FFD34A"/>
                </a:solidFill>
                <a:effectLst/>
                <a:latin typeface="Times" pitchFamily="-107" charset="0"/>
                <a:ea typeface="+mn-ea"/>
                <a:cs typeface="+mn-cs"/>
              </a:rPr>
              <a:t>   STAGE</a:t>
            </a:r>
          </a:p>
        </p:txBody>
      </p:sp>
      <p:sp>
        <p:nvSpPr>
          <p:cNvPr id="2201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DS</a:t>
            </a:r>
          </a:p>
        </p:txBody>
      </p:sp>
      <p:sp>
        <p:nvSpPr>
          <p:cNvPr id="2201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83"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8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85" name="Rectangle 25"/>
          <p:cNvSpPr>
            <a:spLocks noChangeArrowheads="1"/>
          </p:cNvSpPr>
          <p:nvPr/>
        </p:nvSpPr>
        <p:spPr bwMode="auto">
          <a:xfrm>
            <a:off x="6896100" y="43957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4000" b="1">
                <a:solidFill>
                  <a:srgbClr val="EEFF4B"/>
                </a:solidFill>
                <a:effectLst/>
                <a:latin typeface="Times" pitchFamily="-107" charset="0"/>
                <a:ea typeface="+mn-ea"/>
                <a:cs typeface="+mn-cs"/>
              </a:rPr>
              <a:t>U</a:t>
            </a:r>
          </a:p>
        </p:txBody>
      </p:sp>
      <p:sp>
        <p:nvSpPr>
          <p:cNvPr id="220186" name="Rectangle 26"/>
          <p:cNvSpPr>
            <a:spLocks noChangeArrowheads="1"/>
          </p:cNvSpPr>
          <p:nvPr/>
        </p:nvSpPr>
        <p:spPr bwMode="auto">
          <a:xfrm>
            <a:off x="5830888" y="2884488"/>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4000" b="1">
                <a:solidFill>
                  <a:srgbClr val="EEFF4B"/>
                </a:solidFill>
                <a:effectLst/>
                <a:latin typeface="Times" pitchFamily="-107" charset="0"/>
                <a:ea typeface="+mn-ea"/>
                <a:cs typeface="+mn-cs"/>
              </a:rPr>
              <a:t>B</a:t>
            </a:r>
          </a:p>
        </p:txBody>
      </p:sp>
      <p:sp>
        <p:nvSpPr>
          <p:cNvPr id="220187"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8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H</a:t>
            </a:r>
          </a:p>
        </p:txBody>
      </p:sp>
      <p:sp>
        <p:nvSpPr>
          <p:cNvPr id="220189"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9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N(A)</a:t>
            </a:r>
          </a:p>
        </p:txBody>
      </p:sp>
      <p:sp>
        <p:nvSpPr>
          <p:cNvPr id="22019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92"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93" name="Rectangle 3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800" b="1">
                <a:solidFill>
                  <a:srgbClr val="FFFFFF"/>
                </a:solidFill>
                <a:effectLst/>
                <a:latin typeface="Times" pitchFamily="-107" charset="0"/>
                <a:ea typeface="+mn-ea"/>
                <a:cs typeface="+mn-cs"/>
              </a:rPr>
              <a:t>C</a:t>
            </a:r>
          </a:p>
        </p:txBody>
      </p:sp>
      <p:sp>
        <p:nvSpPr>
          <p:cNvPr id="22019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9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J</a:t>
            </a:r>
          </a:p>
        </p:txBody>
      </p:sp>
      <p:sp>
        <p:nvSpPr>
          <p:cNvPr id="220196"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97"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19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KB</a:t>
            </a:r>
          </a:p>
        </p:txBody>
      </p:sp>
      <p:sp>
        <p:nvSpPr>
          <p:cNvPr id="220199"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0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MS</a:t>
            </a:r>
          </a:p>
        </p:txBody>
      </p:sp>
      <p:sp>
        <p:nvSpPr>
          <p:cNvPr id="220201"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0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E</a:t>
            </a:r>
          </a:p>
        </p:txBody>
      </p:sp>
      <p:sp>
        <p:nvSpPr>
          <p:cNvPr id="22020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MN</a:t>
            </a:r>
          </a:p>
        </p:txBody>
      </p:sp>
      <p:sp>
        <p:nvSpPr>
          <p:cNvPr id="220204"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07" name="Oval 47"/>
          <p:cNvSpPr>
            <a:spLocks noChangeArrowheads="1"/>
          </p:cNvSpPr>
          <p:nvPr/>
        </p:nvSpPr>
        <p:spPr bwMode="auto">
          <a:xfrm>
            <a:off x="5486400" y="27432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08" name="AutoShape 48"/>
          <p:cNvSpPr>
            <a:spLocks noChangeArrowheads="1"/>
          </p:cNvSpPr>
          <p:nvPr/>
        </p:nvSpPr>
        <p:spPr bwMode="auto">
          <a:xfrm rot="7507952">
            <a:off x="6324600" y="15240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23" name="Text Box 63"/>
          <p:cNvSpPr txBox="1">
            <a:spLocks noChangeArrowheads="1"/>
          </p:cNvSpPr>
          <p:nvPr/>
        </p:nvSpPr>
        <p:spPr bwMode="auto">
          <a:xfrm>
            <a:off x="1579563" y="0"/>
            <a:ext cx="14351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fontAlgn="base">
              <a:defRPr/>
            </a:pPr>
            <a:r>
              <a:rPr lang="en-US" sz="1200" b="1">
                <a:solidFill>
                  <a:srgbClr val="FFFFFF"/>
                </a:solidFill>
                <a:effectLst/>
                <a:latin typeface="Comic Sans MS" pitchFamily="-107" charset="0"/>
                <a:ea typeface="+mn-ea"/>
                <a:cs typeface="+mn-cs"/>
              </a:rPr>
              <a:t>Gen. 11:31-32</a:t>
            </a:r>
          </a:p>
        </p:txBody>
      </p:sp>
      <p:sp>
        <p:nvSpPr>
          <p:cNvPr id="220225" name="Freeform 65"/>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26" name="AutoShape 66"/>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27" name="Rectangle 67"/>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28" name="AutoShape 68"/>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29" name="Line 69"/>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30" name="Line 70"/>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31" name="Rectangle 71"/>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830" name="Rectangle 7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75831" name="Rectangle 7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220234" name="Line 7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35" name="Line 7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0236" name="Line 7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835" name="Text Box 7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pic>
        <p:nvPicPr>
          <p:cNvPr id="220245" name="Picture 85"/>
          <p:cNvPicPr>
            <a:picLocks noChangeArrowheads="1"/>
          </p:cNvPicPr>
          <p:nvPr/>
        </p:nvPicPr>
        <p:blipFill>
          <a:blip r:embed="rId3">
            <a:lum bright="18000" contrast="42000"/>
          </a:blip>
          <a:srcRect/>
          <a:stretch>
            <a:fillRect/>
          </a:stretch>
        </p:blipFill>
        <p:spPr bwMode="auto">
          <a:xfrm>
            <a:off x="1041400" y="2305050"/>
            <a:ext cx="4175125" cy="30734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20246"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19</a:t>
            </a:r>
          </a:p>
        </p:txBody>
      </p:sp>
      <p:sp>
        <p:nvSpPr>
          <p:cNvPr id="75838"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220248" name="Text Box 88"/>
          <p:cNvSpPr txBox="1">
            <a:spLocks noChangeArrowheads="1"/>
          </p:cNvSpPr>
          <p:nvPr/>
        </p:nvSpPr>
        <p:spPr bwMode="auto">
          <a:xfrm>
            <a:off x="733425" y="4841875"/>
            <a:ext cx="6137275" cy="519113"/>
          </a:xfrm>
          <a:prstGeom prst="rect">
            <a:avLst/>
          </a:prstGeom>
          <a:noFill/>
          <a:ln w="9525">
            <a:noFill/>
            <a:miter lim="800000"/>
            <a:headEnd/>
            <a:tailEnd/>
          </a:ln>
          <a:effectLst>
            <a:outerShdw blurRad="63500" dist="53882" dir="2700000"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2800" b="1">
                <a:solidFill>
                  <a:srgbClr val="FFFFFF"/>
                </a:solidFill>
                <a:effectLst>
                  <a:outerShdw blurRad="38100" dist="38100" dir="2700000" algn="tl">
                    <a:srgbClr val="000000"/>
                  </a:outerShdw>
                </a:effectLst>
                <a:latin typeface="Comic Sans MS" charset="0"/>
              </a:rPr>
              <a:t>The Great City of Babylon</a:t>
            </a:r>
          </a:p>
        </p:txBody>
      </p:sp>
      <p:sp>
        <p:nvSpPr>
          <p:cNvPr id="75840" name="Rectangle 8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0207"/>
                                        </p:tgtEl>
                                        <p:attrNameLst>
                                          <p:attrName>style.visibility</p:attrName>
                                        </p:attrNameLst>
                                      </p:cBhvr>
                                      <p:to>
                                        <p:strVal val="visible"/>
                                      </p:to>
                                    </p:set>
                                    <p:animEffect transition="in" filter="fade">
                                      <p:cBhvr>
                                        <p:cTn id="7" dur="1000"/>
                                        <p:tgtEl>
                                          <p:spTgt spid="22020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20245"/>
                                        </p:tgtEl>
                                        <p:attrNameLst>
                                          <p:attrName>style.visibility</p:attrName>
                                        </p:attrNameLst>
                                      </p:cBhvr>
                                      <p:to>
                                        <p:strVal val="visible"/>
                                      </p:to>
                                    </p:set>
                                    <p:animEffect transition="in" filter="fade">
                                      <p:cBhvr>
                                        <p:cTn id="11" dur="1000"/>
                                        <p:tgtEl>
                                          <p:spTgt spid="22024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20248"/>
                                        </p:tgtEl>
                                        <p:attrNameLst>
                                          <p:attrName>style.visibility</p:attrName>
                                        </p:attrNameLst>
                                      </p:cBhvr>
                                      <p:to>
                                        <p:strVal val="visible"/>
                                      </p:to>
                                    </p:set>
                                    <p:animEffect transition="in" filter="fade">
                                      <p:cBhvr>
                                        <p:cTn id="15" dur="1000"/>
                                        <p:tgtEl>
                                          <p:spTgt spid="22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207" grpId="0" animBg="1"/>
      <p:bldP spid="22024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15"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17"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18"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19"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ER</a:t>
            </a:r>
          </a:p>
        </p:txBody>
      </p:sp>
      <p:sp>
        <p:nvSpPr>
          <p:cNvPr id="218121"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2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PG</a:t>
            </a:r>
          </a:p>
        </p:txBody>
      </p:sp>
      <p:sp>
        <p:nvSpPr>
          <p:cNvPr id="218123"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24"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25"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SG</a:t>
            </a:r>
          </a:p>
        </p:txBody>
      </p:sp>
      <p:sp>
        <p:nvSpPr>
          <p:cNvPr id="2181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RS</a:t>
            </a:r>
          </a:p>
        </p:txBody>
      </p:sp>
      <p:sp>
        <p:nvSpPr>
          <p:cNvPr id="2181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MS</a:t>
            </a:r>
          </a:p>
        </p:txBody>
      </p:sp>
      <p:sp>
        <p:nvSpPr>
          <p:cNvPr id="218129"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3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3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32"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r>
              <a:rPr lang="en-US" sz="2400" b="1">
                <a:solidFill>
                  <a:srgbClr val="FFD34A"/>
                </a:solidFill>
                <a:effectLst/>
                <a:latin typeface="Times" pitchFamily="-107" charset="0"/>
                <a:ea typeface="+mn-ea"/>
                <a:cs typeface="+mn-cs"/>
              </a:rPr>
              <a:t> DRESSING</a:t>
            </a:r>
          </a:p>
          <a:p>
            <a:pPr fontAlgn="base">
              <a:spcBef>
                <a:spcPct val="0"/>
              </a:spcBef>
              <a:defRPr/>
            </a:pPr>
            <a:r>
              <a:rPr lang="en-US" sz="2400" b="1">
                <a:solidFill>
                  <a:srgbClr val="FFD34A"/>
                </a:solidFill>
                <a:effectLst/>
                <a:latin typeface="Times" pitchFamily="-107" charset="0"/>
                <a:ea typeface="+mn-ea"/>
                <a:cs typeface="+mn-cs"/>
              </a:rPr>
              <a:t>        THE                                    </a:t>
            </a:r>
          </a:p>
          <a:p>
            <a:pPr fontAlgn="base">
              <a:spcBef>
                <a:spcPct val="0"/>
              </a:spcBef>
              <a:defRPr/>
            </a:pPr>
            <a:r>
              <a:rPr lang="en-US" sz="2400" b="1">
                <a:solidFill>
                  <a:srgbClr val="FFD34A"/>
                </a:solidFill>
                <a:effectLst/>
                <a:latin typeface="Times" pitchFamily="-107" charset="0"/>
                <a:ea typeface="+mn-ea"/>
                <a:cs typeface="+mn-cs"/>
              </a:rPr>
              <a:t>   STAGE</a:t>
            </a:r>
          </a:p>
        </p:txBody>
      </p:sp>
      <p:sp>
        <p:nvSpPr>
          <p:cNvPr id="2181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DS</a:t>
            </a:r>
          </a:p>
        </p:txBody>
      </p:sp>
      <p:sp>
        <p:nvSpPr>
          <p:cNvPr id="2181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3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3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U</a:t>
            </a:r>
          </a:p>
        </p:txBody>
      </p:sp>
      <p:sp>
        <p:nvSpPr>
          <p:cNvPr id="218138"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B</a:t>
            </a:r>
          </a:p>
        </p:txBody>
      </p:sp>
      <p:sp>
        <p:nvSpPr>
          <p:cNvPr id="218140" name="Rectangle 28"/>
          <p:cNvSpPr>
            <a:spLocks noChangeArrowheads="1"/>
          </p:cNvSpPr>
          <p:nvPr/>
        </p:nvSpPr>
        <p:spPr bwMode="auto">
          <a:xfrm>
            <a:off x="5413375" y="1676400"/>
            <a:ext cx="83502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4000" b="1">
                <a:solidFill>
                  <a:srgbClr val="EEFF4B"/>
                </a:solidFill>
                <a:effectLst/>
                <a:latin typeface="Times" pitchFamily="-107" charset="0"/>
                <a:ea typeface="+mn-ea"/>
                <a:cs typeface="+mn-cs"/>
              </a:rPr>
              <a:t>H</a:t>
            </a:r>
          </a:p>
        </p:txBody>
      </p:sp>
      <p:sp>
        <p:nvSpPr>
          <p:cNvPr id="218142"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N(A)</a:t>
            </a:r>
          </a:p>
        </p:txBody>
      </p:sp>
      <p:sp>
        <p:nvSpPr>
          <p:cNvPr id="218143"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44"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46"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4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J</a:t>
            </a:r>
          </a:p>
        </p:txBody>
      </p:sp>
      <p:sp>
        <p:nvSpPr>
          <p:cNvPr id="218148"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49"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5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KB</a:t>
            </a:r>
          </a:p>
        </p:txBody>
      </p:sp>
      <p:sp>
        <p:nvSpPr>
          <p:cNvPr id="218151"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5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MS</a:t>
            </a:r>
          </a:p>
        </p:txBody>
      </p:sp>
      <p:sp>
        <p:nvSpPr>
          <p:cNvPr id="218153"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54"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E</a:t>
            </a:r>
          </a:p>
        </p:txBody>
      </p:sp>
      <p:sp>
        <p:nvSpPr>
          <p:cNvPr id="21815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MN</a:t>
            </a:r>
          </a:p>
        </p:txBody>
      </p:sp>
      <p:sp>
        <p:nvSpPr>
          <p:cNvPr id="218156"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61" name="AutoShape 49"/>
          <p:cNvSpPr>
            <a:spLocks noChangeArrowheads="1"/>
          </p:cNvSpPr>
          <p:nvPr/>
        </p:nvSpPr>
        <p:spPr bwMode="auto">
          <a:xfrm rot="7507952">
            <a:off x="5715000" y="3429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64" name="Freeform 52"/>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39"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3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41" name="Oval 29"/>
          <p:cNvSpPr>
            <a:spLocks noChangeArrowheads="1"/>
          </p:cNvSpPr>
          <p:nvPr/>
        </p:nvSpPr>
        <p:spPr bwMode="auto">
          <a:xfrm>
            <a:off x="5334000" y="19812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65" name="Rectangle 53"/>
          <p:cNvSpPr>
            <a:spLocks noChangeArrowheads="1"/>
          </p:cNvSpPr>
          <p:nvPr/>
        </p:nvSpPr>
        <p:spPr bwMode="auto">
          <a:xfrm>
            <a:off x="3065463" y="2568575"/>
            <a:ext cx="438150" cy="5159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800" b="1">
                <a:solidFill>
                  <a:srgbClr val="FFFFFF"/>
                </a:solidFill>
                <a:effectLst/>
                <a:latin typeface="Times" pitchFamily="-107" charset="0"/>
                <a:ea typeface="+mn-ea"/>
                <a:cs typeface="+mn-cs"/>
              </a:rPr>
              <a:t>C</a:t>
            </a:r>
          </a:p>
        </p:txBody>
      </p:sp>
      <p:sp>
        <p:nvSpPr>
          <p:cNvPr id="218166" name="Text Box 54"/>
          <p:cNvSpPr txBox="1">
            <a:spLocks noChangeArrowheads="1"/>
          </p:cNvSpPr>
          <p:nvPr/>
        </p:nvSpPr>
        <p:spPr bwMode="auto">
          <a:xfrm>
            <a:off x="6248400" y="2044700"/>
            <a:ext cx="2692400" cy="1800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r>
              <a:rPr lang="en-US" sz="2800" b="1">
                <a:solidFill>
                  <a:srgbClr val="EEFF4B"/>
                </a:solidFill>
                <a:effectLst/>
                <a:latin typeface="Comic Sans MS" pitchFamily="-107" charset="0"/>
                <a:ea typeface="+mn-ea"/>
                <a:cs typeface="+mn-cs"/>
              </a:rPr>
              <a:t>THE FATHER, OLD TERAH, DIES AT HARAN.</a:t>
            </a:r>
          </a:p>
        </p:txBody>
      </p:sp>
      <p:sp>
        <p:nvSpPr>
          <p:cNvPr id="77871" name="Text Box 7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218183" name="Text Box 71"/>
          <p:cNvSpPr txBox="1">
            <a:spLocks noChangeArrowheads="1"/>
          </p:cNvSpPr>
          <p:nvPr/>
        </p:nvSpPr>
        <p:spPr bwMode="auto">
          <a:xfrm>
            <a:off x="1706563" y="0"/>
            <a:ext cx="145891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fontAlgn="base">
              <a:defRPr/>
            </a:pPr>
            <a:r>
              <a:rPr lang="en-US" sz="1200" b="1">
                <a:solidFill>
                  <a:srgbClr val="FFFFFF"/>
                </a:solidFill>
                <a:effectLst/>
                <a:latin typeface="Comic Sans MS" pitchFamily="-107" charset="0"/>
                <a:ea typeface="+mn-ea"/>
                <a:cs typeface="+mn-cs"/>
              </a:rPr>
              <a:t>Gen. 11:31-32</a:t>
            </a:r>
          </a:p>
        </p:txBody>
      </p:sp>
      <p:sp>
        <p:nvSpPr>
          <p:cNvPr id="218185"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86"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87"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88"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89"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90"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91"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7880" name="Rectangle 80"/>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77881" name="Rectangle 8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218194" name="Line 8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95" name="Line 8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18196" name="Line 8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7885" name="Text Box 85"/>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2" name="Group 91"/>
          <p:cNvGrpSpPr>
            <a:grpSpLocks/>
          </p:cNvGrpSpPr>
          <p:nvPr/>
        </p:nvGrpSpPr>
        <p:grpSpPr bwMode="auto">
          <a:xfrm>
            <a:off x="1143000" y="1955800"/>
            <a:ext cx="4025900" cy="4343400"/>
            <a:chOff x="720" y="1232"/>
            <a:chExt cx="2536" cy="2736"/>
          </a:xfrm>
        </p:grpSpPr>
        <p:pic>
          <p:nvPicPr>
            <p:cNvPr id="218181" name="Picture 69"/>
            <p:cNvPicPr>
              <a:picLocks noChangeAspect="1" noChangeArrowheads="1"/>
            </p:cNvPicPr>
            <p:nvPr/>
          </p:nvPicPr>
          <p:blipFill>
            <a:blip r:embed="rId3">
              <a:lum bright="12000"/>
            </a:blip>
            <a:srcRect/>
            <a:stretch>
              <a:fillRect/>
            </a:stretch>
          </p:blipFill>
          <p:spPr bwMode="auto">
            <a:xfrm>
              <a:off x="720" y="1232"/>
              <a:ext cx="2536" cy="2736"/>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18202" name="Text Box 90"/>
            <p:cNvSpPr txBox="1">
              <a:spLocks noChangeArrowheads="1"/>
            </p:cNvSpPr>
            <p:nvPr/>
          </p:nvSpPr>
          <p:spPr bwMode="auto">
            <a:xfrm>
              <a:off x="839" y="3380"/>
              <a:ext cx="2336" cy="518"/>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400" b="1">
                  <a:solidFill>
                    <a:srgbClr val="FFFFFF"/>
                  </a:solidFill>
                  <a:effectLst>
                    <a:outerShdw blurRad="38100" dist="38100" dir="2700000" algn="tl">
                      <a:srgbClr val="000000"/>
                    </a:outerShdw>
                  </a:effectLst>
                  <a:latin typeface="Comic Sans MS" charset="0"/>
                </a:rPr>
                <a:t>The </a:t>
              </a:r>
              <a:r>
                <a:rPr lang="ja-JP" altLang="en-US" sz="2400" b="1">
                  <a:solidFill>
                    <a:srgbClr val="FFFFFF"/>
                  </a:solidFill>
                  <a:effectLst>
                    <a:outerShdw blurRad="38100" dist="38100" dir="2700000" algn="tl">
                      <a:srgbClr val="000000"/>
                    </a:outerShdw>
                  </a:effectLst>
                  <a:latin typeface="Comic Sans MS" charset="0"/>
                </a:rPr>
                <a:t>“</a:t>
              </a:r>
              <a:r>
                <a:rPr lang="en-US" sz="2400" b="1">
                  <a:solidFill>
                    <a:srgbClr val="FFFFFF"/>
                  </a:solidFill>
                  <a:effectLst>
                    <a:outerShdw blurRad="38100" dist="38100" dir="2700000" algn="tl">
                      <a:srgbClr val="000000"/>
                    </a:outerShdw>
                  </a:effectLst>
                  <a:latin typeface="Comic Sans MS" charset="0"/>
                </a:rPr>
                <a:t>Bee-Hive</a:t>
              </a:r>
              <a:r>
                <a:rPr lang="ja-JP" altLang="en-US" sz="2400" b="1">
                  <a:solidFill>
                    <a:srgbClr val="FFFFFF"/>
                  </a:solidFill>
                  <a:effectLst>
                    <a:outerShdw blurRad="38100" dist="38100" dir="2700000" algn="tl">
                      <a:srgbClr val="000000"/>
                    </a:outerShdw>
                  </a:effectLst>
                  <a:latin typeface="Comic Sans MS" charset="0"/>
                </a:rPr>
                <a:t>”</a:t>
              </a:r>
              <a:r>
                <a:rPr lang="en-US" sz="2400" b="1">
                  <a:solidFill>
                    <a:srgbClr val="FFFFFF"/>
                  </a:solidFill>
                  <a:effectLst>
                    <a:outerShdw blurRad="38100" dist="38100" dir="2700000" algn="tl">
                      <a:srgbClr val="000000"/>
                    </a:outerShdw>
                  </a:effectLst>
                  <a:latin typeface="Comic Sans MS" charset="0"/>
                </a:rPr>
                <a:t> City of Harran (Turkey) Today</a:t>
              </a:r>
            </a:p>
          </p:txBody>
        </p:sp>
      </p:grpSp>
      <p:sp>
        <p:nvSpPr>
          <p:cNvPr id="218204" name="Rectangle 9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20</a:t>
            </a:r>
          </a:p>
        </p:txBody>
      </p:sp>
      <p:sp>
        <p:nvSpPr>
          <p:cNvPr id="77888" name="Text Box 9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77889" name="Text Box 95"/>
          <p:cNvSpPr txBox="1">
            <a:spLocks noChangeArrowheads="1"/>
          </p:cNvSpPr>
          <p:nvPr/>
        </p:nvSpPr>
        <p:spPr bwMode="auto">
          <a:xfrm>
            <a:off x="8645525" y="64547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1</a:t>
            </a:r>
          </a:p>
        </p:txBody>
      </p:sp>
      <p:sp>
        <p:nvSpPr>
          <p:cNvPr id="218160" name="Oval 48"/>
          <p:cNvSpPr>
            <a:spLocks noChangeArrowheads="1"/>
          </p:cNvSpPr>
          <p:nvPr/>
        </p:nvSpPr>
        <p:spPr bwMode="auto">
          <a:xfrm>
            <a:off x="4999038" y="151765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7891" name="Rectangle 9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218164"/>
                                        </p:tgtEl>
                                        <p:attrNameLst>
                                          <p:attrName>style.visibility</p:attrName>
                                        </p:attrNameLst>
                                      </p:cBhvr>
                                      <p:to>
                                        <p:strVal val="visible"/>
                                      </p:to>
                                    </p:set>
                                    <p:animEffect transition="in" filter="wipe(right)">
                                      <p:cBhvr>
                                        <p:cTn id="7" dur="500"/>
                                        <p:tgtEl>
                                          <p:spTgt spid="218164"/>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8166"/>
                                        </p:tgtEl>
                                        <p:attrNameLst>
                                          <p:attrName>style.visibility</p:attrName>
                                        </p:attrNameLst>
                                      </p:cBhvr>
                                      <p:to>
                                        <p:strVal val="visible"/>
                                      </p:to>
                                    </p:set>
                                    <p:animEffect transition="in" filter="fade">
                                      <p:cBhvr>
                                        <p:cTn id="11" dur="1000"/>
                                        <p:tgtEl>
                                          <p:spTgt spid="2181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6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87" name="Freeform 3"/>
          <p:cNvSpPr>
            <a:spLocks/>
          </p:cNvSpPr>
          <p:nvPr/>
        </p:nvSpPr>
        <p:spPr bwMode="auto">
          <a:xfrm>
            <a:off x="1616075" y="858838"/>
            <a:ext cx="1620838" cy="3049587"/>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89" name="Rectangle 5"/>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90" name="Freeform 6"/>
          <p:cNvSpPr>
            <a:spLocks/>
          </p:cNvSpPr>
          <p:nvPr/>
        </p:nvSpPr>
        <p:spPr bwMode="auto">
          <a:xfrm>
            <a:off x="6991350" y="3978275"/>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91" name="Freeform 7"/>
          <p:cNvSpPr>
            <a:spLocks/>
          </p:cNvSpPr>
          <p:nvPr/>
        </p:nvSpPr>
        <p:spPr bwMode="auto">
          <a:xfrm>
            <a:off x="3562350" y="1695450"/>
            <a:ext cx="4097338" cy="2916238"/>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ER</a:t>
            </a:r>
          </a:p>
        </p:txBody>
      </p:sp>
      <p:sp>
        <p:nvSpPr>
          <p:cNvPr id="221193" name="Freeform 9"/>
          <p:cNvSpPr>
            <a:spLocks/>
          </p:cNvSpPr>
          <p:nvPr/>
        </p:nvSpPr>
        <p:spPr bwMode="auto">
          <a:xfrm>
            <a:off x="2038350" y="459105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PG</a:t>
            </a:r>
          </a:p>
        </p:txBody>
      </p:sp>
      <p:sp>
        <p:nvSpPr>
          <p:cNvPr id="221195" name="Freeform 11"/>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96" name="Freeform 12"/>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97" name="Freeform 13"/>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1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SG</a:t>
            </a:r>
          </a:p>
        </p:txBody>
      </p:sp>
      <p:sp>
        <p:nvSpPr>
          <p:cNvPr id="22119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RS</a:t>
            </a:r>
          </a:p>
        </p:txBody>
      </p:sp>
      <p:sp>
        <p:nvSpPr>
          <p:cNvPr id="2212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MS</a:t>
            </a:r>
          </a:p>
        </p:txBody>
      </p:sp>
      <p:sp>
        <p:nvSpPr>
          <p:cNvPr id="221201" name="Rectangle 17"/>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04" name="Rectangle 20"/>
          <p:cNvSpPr>
            <a:spLocks noChangeArrowheads="1"/>
          </p:cNvSpPr>
          <p:nvPr/>
        </p:nvSpPr>
        <p:spPr bwMode="auto">
          <a:xfrm>
            <a:off x="76200" y="304800"/>
            <a:ext cx="2825750" cy="11842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spcBef>
                <a:spcPct val="0"/>
              </a:spcBef>
              <a:defRPr/>
            </a:pPr>
            <a:r>
              <a:rPr lang="en-US" sz="2400" b="1">
                <a:solidFill>
                  <a:srgbClr val="FFD34A"/>
                </a:solidFill>
                <a:effectLst/>
                <a:latin typeface="Times" pitchFamily="-107" charset="0"/>
                <a:ea typeface="+mn-ea"/>
                <a:cs typeface="+mn-cs"/>
              </a:rPr>
              <a:t> DRESSING</a:t>
            </a:r>
          </a:p>
          <a:p>
            <a:pPr fontAlgn="base">
              <a:spcBef>
                <a:spcPct val="0"/>
              </a:spcBef>
              <a:defRPr/>
            </a:pPr>
            <a:r>
              <a:rPr lang="en-US" sz="2400" b="1">
                <a:solidFill>
                  <a:srgbClr val="FFD34A"/>
                </a:solidFill>
                <a:effectLst/>
                <a:latin typeface="Times" pitchFamily="-107" charset="0"/>
                <a:ea typeface="+mn-ea"/>
                <a:cs typeface="+mn-cs"/>
              </a:rPr>
              <a:t>        THE                                    </a:t>
            </a:r>
          </a:p>
          <a:p>
            <a:pPr fontAlgn="base">
              <a:spcBef>
                <a:spcPct val="0"/>
              </a:spcBef>
              <a:defRPr/>
            </a:pPr>
            <a:r>
              <a:rPr lang="en-US" sz="2400" b="1">
                <a:solidFill>
                  <a:srgbClr val="FFD34A"/>
                </a:solidFill>
                <a:effectLst/>
                <a:latin typeface="Times" pitchFamily="-107" charset="0"/>
                <a:ea typeface="+mn-ea"/>
                <a:cs typeface="+mn-cs"/>
              </a:rPr>
              <a:t>   STAGE</a:t>
            </a:r>
          </a:p>
        </p:txBody>
      </p:sp>
      <p:sp>
        <p:nvSpPr>
          <p:cNvPr id="2212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DS</a:t>
            </a:r>
          </a:p>
        </p:txBody>
      </p:sp>
      <p:sp>
        <p:nvSpPr>
          <p:cNvPr id="2212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0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0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U</a:t>
            </a:r>
          </a:p>
        </p:txBody>
      </p:sp>
      <p:sp>
        <p:nvSpPr>
          <p:cNvPr id="22121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B</a:t>
            </a:r>
          </a:p>
        </p:txBody>
      </p:sp>
      <p:sp>
        <p:nvSpPr>
          <p:cNvPr id="22121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H</a:t>
            </a:r>
          </a:p>
        </p:txBody>
      </p:sp>
      <p:sp>
        <p:nvSpPr>
          <p:cNvPr id="221214"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CECECE"/>
                </a:solidFill>
                <a:effectLst/>
                <a:latin typeface="Times" pitchFamily="-107" charset="0"/>
                <a:ea typeface="+mn-ea"/>
                <a:cs typeface="+mn-cs"/>
              </a:rPr>
              <a:t>N(A)</a:t>
            </a:r>
          </a:p>
        </p:txBody>
      </p:sp>
      <p:sp>
        <p:nvSpPr>
          <p:cNvPr id="221215"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17" name="Rectangle 33"/>
          <p:cNvSpPr>
            <a:spLocks noChangeArrowheads="1"/>
          </p:cNvSpPr>
          <p:nvPr/>
        </p:nvSpPr>
        <p:spPr bwMode="auto">
          <a:xfrm>
            <a:off x="2978150" y="2568575"/>
            <a:ext cx="620713" cy="8207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4800" b="1">
                <a:solidFill>
                  <a:srgbClr val="EEFF4B"/>
                </a:solidFill>
                <a:effectLst/>
                <a:latin typeface="Times" pitchFamily="-107" charset="0"/>
                <a:ea typeface="+mn-ea"/>
                <a:cs typeface="+mn-cs"/>
              </a:rPr>
              <a:t>C</a:t>
            </a:r>
          </a:p>
        </p:txBody>
      </p:sp>
      <p:sp>
        <p:nvSpPr>
          <p:cNvPr id="221218"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1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J</a:t>
            </a:r>
          </a:p>
        </p:txBody>
      </p:sp>
      <p:sp>
        <p:nvSpPr>
          <p:cNvPr id="221220"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21"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2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KB</a:t>
            </a:r>
          </a:p>
        </p:txBody>
      </p:sp>
      <p:sp>
        <p:nvSpPr>
          <p:cNvPr id="221223"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2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MS</a:t>
            </a:r>
          </a:p>
        </p:txBody>
      </p:sp>
      <p:sp>
        <p:nvSpPr>
          <p:cNvPr id="221225"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2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E</a:t>
            </a:r>
          </a:p>
        </p:txBody>
      </p:sp>
      <p:sp>
        <p:nvSpPr>
          <p:cNvPr id="22122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defRPr/>
            </a:pPr>
            <a:r>
              <a:rPr lang="en-US" sz="2400" b="1">
                <a:solidFill>
                  <a:srgbClr val="CECECE"/>
                </a:solidFill>
                <a:effectLst/>
                <a:latin typeface="Times" pitchFamily="-107" charset="0"/>
                <a:ea typeface="+mn-ea"/>
                <a:cs typeface="+mn-cs"/>
              </a:rPr>
              <a:t>MN</a:t>
            </a:r>
          </a:p>
        </p:txBody>
      </p:sp>
      <p:sp>
        <p:nvSpPr>
          <p:cNvPr id="221228" name="Freeform 44"/>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30" name="Oval 46"/>
          <p:cNvSpPr>
            <a:spLocks noChangeArrowheads="1"/>
          </p:cNvSpPr>
          <p:nvPr/>
        </p:nvSpPr>
        <p:spPr bwMode="auto">
          <a:xfrm rot="1500000">
            <a:off x="2514600" y="1600200"/>
            <a:ext cx="1066800" cy="2692400"/>
          </a:xfrm>
          <a:prstGeom prst="ellipse">
            <a:avLst/>
          </a:prstGeom>
          <a:noFill/>
          <a:ln w="76200">
            <a:solidFill>
              <a:srgbClr val="D83104"/>
            </a:solidFill>
            <a:round/>
            <a:headEnd/>
            <a:tailEnd/>
          </a:ln>
          <a:effectLst>
            <a:outerShdw blurRad="63500" dist="81320" dir="2319588"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31" name="AutoShape 47"/>
          <p:cNvSpPr>
            <a:spLocks noChangeArrowheads="1"/>
          </p:cNvSpPr>
          <p:nvPr/>
        </p:nvSpPr>
        <p:spPr bwMode="auto">
          <a:xfrm rot="12354535">
            <a:off x="3505200" y="27432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32" name="Freeform 4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33" name="Freeform 49"/>
          <p:cNvSpPr>
            <a:spLocks/>
          </p:cNvSpPr>
          <p:nvPr/>
        </p:nvSpPr>
        <p:spPr bwMode="auto">
          <a:xfrm>
            <a:off x="5441950" y="2066925"/>
            <a:ext cx="349250" cy="1033463"/>
          </a:xfrm>
          <a:custGeom>
            <a:avLst/>
            <a:gdLst/>
            <a:ahLst/>
            <a:cxnLst>
              <a:cxn ang="0">
                <a:pos x="0" y="0"/>
              </a:cxn>
              <a:cxn ang="0">
                <a:pos x="94" y="94"/>
              </a:cxn>
              <a:cxn ang="0">
                <a:pos x="102" y="118"/>
              </a:cxn>
              <a:cxn ang="0">
                <a:pos x="118" y="141"/>
              </a:cxn>
              <a:cxn ang="0">
                <a:pos x="141" y="220"/>
              </a:cxn>
              <a:cxn ang="0">
                <a:pos x="157" y="267"/>
              </a:cxn>
              <a:cxn ang="0">
                <a:pos x="165" y="290"/>
              </a:cxn>
              <a:cxn ang="0">
                <a:pos x="220" y="651"/>
              </a:cxn>
            </a:cxnLst>
            <a:rect l="0" t="0" r="r" b="b"/>
            <a:pathLst>
              <a:path w="220" h="651">
                <a:moveTo>
                  <a:pt x="0" y="0"/>
                </a:moveTo>
                <a:cubicBezTo>
                  <a:pt x="50" y="16"/>
                  <a:pt x="65" y="52"/>
                  <a:pt x="94" y="94"/>
                </a:cubicBezTo>
                <a:cubicBezTo>
                  <a:pt x="96" y="102"/>
                  <a:pt x="98" y="110"/>
                  <a:pt x="102" y="118"/>
                </a:cubicBezTo>
                <a:cubicBezTo>
                  <a:pt x="106" y="126"/>
                  <a:pt x="114" y="132"/>
                  <a:pt x="118" y="141"/>
                </a:cubicBezTo>
                <a:cubicBezTo>
                  <a:pt x="133" y="175"/>
                  <a:pt x="131" y="187"/>
                  <a:pt x="141" y="220"/>
                </a:cubicBezTo>
                <a:cubicBezTo>
                  <a:pt x="145" y="235"/>
                  <a:pt x="151" y="251"/>
                  <a:pt x="157" y="267"/>
                </a:cubicBezTo>
                <a:cubicBezTo>
                  <a:pt x="159" y="274"/>
                  <a:pt x="165" y="290"/>
                  <a:pt x="165" y="290"/>
                </a:cubicBezTo>
                <a:cubicBezTo>
                  <a:pt x="172" y="408"/>
                  <a:pt x="165" y="541"/>
                  <a:pt x="220" y="651"/>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37" name="Freeform 53"/>
          <p:cNvSpPr>
            <a:spLocks/>
          </p:cNvSpPr>
          <p:nvPr/>
        </p:nvSpPr>
        <p:spPr bwMode="auto">
          <a:xfrm>
            <a:off x="2987675" y="2003425"/>
            <a:ext cx="2354263" cy="773113"/>
          </a:xfrm>
          <a:custGeom>
            <a:avLst/>
            <a:gdLst/>
            <a:ahLst/>
            <a:cxnLst>
              <a:cxn ang="0">
                <a:pos x="0" y="487"/>
              </a:cxn>
              <a:cxn ang="0">
                <a:pos x="40" y="432"/>
              </a:cxn>
              <a:cxn ang="0">
                <a:pos x="63" y="409"/>
              </a:cxn>
              <a:cxn ang="0">
                <a:pos x="330" y="150"/>
              </a:cxn>
              <a:cxn ang="0">
                <a:pos x="495" y="87"/>
              </a:cxn>
              <a:cxn ang="0">
                <a:pos x="1020" y="17"/>
              </a:cxn>
              <a:cxn ang="0">
                <a:pos x="1310" y="17"/>
              </a:cxn>
              <a:cxn ang="0">
                <a:pos x="1444" y="32"/>
              </a:cxn>
              <a:cxn ang="0">
                <a:pos x="1483" y="40"/>
              </a:cxn>
            </a:cxnLst>
            <a:rect l="0" t="0" r="r" b="b"/>
            <a:pathLst>
              <a:path w="1483" h="487">
                <a:moveTo>
                  <a:pt x="0" y="487"/>
                </a:moveTo>
                <a:cubicBezTo>
                  <a:pt x="13" y="468"/>
                  <a:pt x="23" y="448"/>
                  <a:pt x="40" y="432"/>
                </a:cubicBezTo>
                <a:cubicBezTo>
                  <a:pt x="47" y="424"/>
                  <a:pt x="56" y="417"/>
                  <a:pt x="63" y="409"/>
                </a:cubicBezTo>
                <a:cubicBezTo>
                  <a:pt x="137" y="313"/>
                  <a:pt x="207" y="190"/>
                  <a:pt x="330" y="150"/>
                </a:cubicBezTo>
                <a:cubicBezTo>
                  <a:pt x="373" y="119"/>
                  <a:pt x="443" y="100"/>
                  <a:pt x="495" y="87"/>
                </a:cubicBezTo>
                <a:cubicBezTo>
                  <a:pt x="668" y="42"/>
                  <a:pt x="840" y="25"/>
                  <a:pt x="1020" y="17"/>
                </a:cubicBezTo>
                <a:cubicBezTo>
                  <a:pt x="1152" y="0"/>
                  <a:pt x="1082" y="5"/>
                  <a:pt x="1310" y="17"/>
                </a:cubicBezTo>
                <a:cubicBezTo>
                  <a:pt x="1333" y="18"/>
                  <a:pt x="1418" y="28"/>
                  <a:pt x="1444" y="32"/>
                </a:cubicBezTo>
                <a:cubicBezTo>
                  <a:pt x="1457" y="34"/>
                  <a:pt x="1483" y="40"/>
                  <a:pt x="1483" y="40"/>
                </a:cubicBezTo>
              </a:path>
            </a:pathLst>
          </a:custGeom>
          <a:noFill/>
          <a:ln w="57150" cap="flat" cmpd="sng">
            <a:solidFill>
              <a:srgbClr val="EEFF4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13" name="Oval 29"/>
          <p:cNvSpPr>
            <a:spLocks noChangeArrowheads="1"/>
          </p:cNvSpPr>
          <p:nvPr/>
        </p:nvSpPr>
        <p:spPr bwMode="auto">
          <a:xfrm>
            <a:off x="5292725" y="19812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11"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07"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1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921" name="Text Box 6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221252" name="Text Box 68"/>
          <p:cNvSpPr txBox="1">
            <a:spLocks noChangeArrowheads="1"/>
          </p:cNvSpPr>
          <p:nvPr/>
        </p:nvSpPr>
        <p:spPr bwMode="auto">
          <a:xfrm>
            <a:off x="1779588" y="0"/>
            <a:ext cx="1617662"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r>
              <a:rPr lang="en-US" sz="1200" b="1">
                <a:solidFill>
                  <a:srgbClr val="FFFFFF"/>
                </a:solidFill>
                <a:effectLst/>
                <a:latin typeface="Comic Sans MS" pitchFamily="-107" charset="0"/>
                <a:ea typeface="+mn-ea"/>
                <a:cs typeface="+mn-cs"/>
              </a:rPr>
              <a:t>Gen. 12:5</a:t>
            </a:r>
          </a:p>
        </p:txBody>
      </p:sp>
      <p:sp>
        <p:nvSpPr>
          <p:cNvPr id="221253" name="Freeform 6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54" name="AutoShape 7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55" name="Rectangle 7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56" name="AutoShape 7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57" name="Line 7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58" name="Line 7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59" name="Rectangle 7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930" name="Rectangle 76"/>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79931" name="Rectangle 77"/>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221262" name="Line 78"/>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63" name="Line 79"/>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221264" name="Line 80"/>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935" name="Text Box 81"/>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221270" name="Rectangle 8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21</a:t>
            </a:r>
          </a:p>
        </p:txBody>
      </p:sp>
      <p:sp>
        <p:nvSpPr>
          <p:cNvPr id="79937" name="Text Box 8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79938" name="Rectangle 88"/>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1000"/>
                                  </p:stCondLst>
                                  <p:childTnLst>
                                    <p:set>
                                      <p:cBhvr>
                                        <p:cTn id="6" dur="1" fill="hold">
                                          <p:stCondLst>
                                            <p:cond delay="0"/>
                                          </p:stCondLst>
                                        </p:cTn>
                                        <p:tgtEl>
                                          <p:spTgt spid="221237"/>
                                        </p:tgtEl>
                                        <p:attrNameLst>
                                          <p:attrName>style.visibility</p:attrName>
                                        </p:attrNameLst>
                                      </p:cBhvr>
                                      <p:to>
                                        <p:strVal val="visible"/>
                                      </p:to>
                                    </p:set>
                                    <p:animEffect transition="in" filter="wipe(right)">
                                      <p:cBhvr>
                                        <p:cTn id="7" dur="500"/>
                                        <p:tgtEl>
                                          <p:spTgt spid="22123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221230"/>
                                        </p:tgtEl>
                                        <p:attrNameLst>
                                          <p:attrName>style.visibility</p:attrName>
                                        </p:attrNameLst>
                                      </p:cBhvr>
                                      <p:to>
                                        <p:strVal val="visible"/>
                                      </p:to>
                                    </p:set>
                                    <p:animEffect transition="in" filter="dissolve">
                                      <p:cBhvr>
                                        <p:cTn id="11" dur="500"/>
                                        <p:tgtEl>
                                          <p:spTgt spid="22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3213" y="509588"/>
            <a:ext cx="7015162" cy="5688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5779" name="Rectangle 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81923" name="Text Box 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715781" name="Text Box 5"/>
          <p:cNvSpPr txBox="1">
            <a:spLocks noChangeArrowheads="1"/>
          </p:cNvSpPr>
          <p:nvPr/>
        </p:nvSpPr>
        <p:spPr bwMode="auto">
          <a:xfrm>
            <a:off x="1501775" y="938213"/>
            <a:ext cx="7010400" cy="4238625"/>
          </a:xfrm>
          <a:prstGeom prst="rect">
            <a:avLst/>
          </a:prstGeom>
          <a:noFill/>
          <a:ln w="76200">
            <a:noFill/>
            <a:miter lim="800000"/>
            <a:headEnd/>
            <a:tailEnd/>
          </a:ln>
          <a:effectLst>
            <a:outerShdw blurRad="63500" dist="53882" dir="2700000" algn="ctr" rotWithShape="0">
              <a:srgbClr val="5F5F5F">
                <a:alpha val="74998"/>
              </a:srgb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200" b="1">
                <a:solidFill>
                  <a:srgbClr val="FFFFFF"/>
                </a:solidFill>
                <a:effectLst/>
                <a:latin typeface="Comic Sans MS" charset="0"/>
              </a:rPr>
              <a:t>When Abraham enters The Land…</a:t>
            </a:r>
          </a:p>
          <a:p>
            <a:pPr algn="ctr" fontAlgn="base">
              <a:defRPr/>
            </a:pPr>
            <a:r>
              <a:rPr lang="en-US" sz="3200" b="1">
                <a:solidFill>
                  <a:srgbClr val="FFFFFF"/>
                </a:solidFill>
                <a:effectLst/>
                <a:latin typeface="Comic Sans MS" charset="0"/>
              </a:rPr>
              <a:t> He is already     75 years old…</a:t>
            </a:r>
          </a:p>
          <a:p>
            <a:pPr algn="ctr" fontAlgn="base">
              <a:defRPr/>
            </a:pPr>
            <a:endParaRPr lang="en-US" sz="3200" b="1">
              <a:solidFill>
                <a:srgbClr val="FFFFFF"/>
              </a:solidFill>
              <a:effectLst/>
              <a:latin typeface="Comic Sans MS" charset="0"/>
            </a:endParaRPr>
          </a:p>
          <a:p>
            <a:pPr algn="ctr" fontAlgn="base">
              <a:defRPr/>
            </a:pPr>
            <a:endParaRPr lang="en-US" sz="3200" b="1">
              <a:solidFill>
                <a:srgbClr val="FFFFFF"/>
              </a:solidFill>
              <a:effectLst/>
              <a:latin typeface="Comic Sans MS" charset="0"/>
            </a:endParaRPr>
          </a:p>
          <a:p>
            <a:pPr algn="ctr" fontAlgn="base">
              <a:defRPr/>
            </a:pPr>
            <a:r>
              <a:rPr lang="en-US" sz="3200" b="1">
                <a:solidFill>
                  <a:srgbClr val="FFFFFF"/>
                </a:solidFill>
                <a:effectLst/>
                <a:latin typeface="Comic Sans MS" charset="0"/>
              </a:rPr>
              <a:t>His wife, Sarah, is 65.</a:t>
            </a:r>
          </a:p>
          <a:p>
            <a:pPr algn="ctr" fontAlgn="base">
              <a:defRPr/>
            </a:pPr>
            <a:r>
              <a:rPr lang="en-US" sz="3200" b="1">
                <a:solidFill>
                  <a:srgbClr val="FFFFFF"/>
                </a:solidFill>
                <a:effectLst/>
                <a:latin typeface="Comic Sans MS" charset="0"/>
              </a:rPr>
              <a:t>And yet…children are promised!</a:t>
            </a:r>
            <a:endParaRPr lang="en-US" sz="3200" b="1">
              <a:solidFill>
                <a:srgbClr val="000066"/>
              </a:solidFill>
              <a:effectLst/>
              <a:latin typeface="Comic Sans MS" charset="0"/>
            </a:endParaRPr>
          </a:p>
        </p:txBody>
      </p:sp>
      <p:sp>
        <p:nvSpPr>
          <p:cNvPr id="715786"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5787"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5788"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5789"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5790"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5791"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5792"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81932"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81933" name="Rectangle 18"/>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81934" name="Rectangle 19"/>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15796"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5797"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5798"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8193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81939" name="Text Box 26"/>
          <p:cNvSpPr txBox="1">
            <a:spLocks noChangeArrowheads="1"/>
          </p:cNvSpPr>
          <p:nvPr/>
        </p:nvSpPr>
        <p:spPr bwMode="auto">
          <a:xfrm>
            <a:off x="8640763" y="6477000"/>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400" b="1">
                <a:solidFill>
                  <a:srgbClr val="FFFFFF"/>
                </a:solidFill>
                <a:effectLst/>
                <a:latin typeface="Comic Sans MS" charset="0"/>
              </a:rPr>
              <a:t>4</a:t>
            </a:r>
          </a:p>
        </p:txBody>
      </p:sp>
      <p:sp>
        <p:nvSpPr>
          <p:cNvPr id="715804"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22</a:t>
            </a:r>
          </a:p>
        </p:txBody>
      </p:sp>
      <p:sp>
        <p:nvSpPr>
          <p:cNvPr id="81941" name="Text Box 29"/>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grpSp>
        <p:nvGrpSpPr>
          <p:cNvPr id="81942" name="Group 30"/>
          <p:cNvGrpSpPr>
            <a:grpSpLocks/>
          </p:cNvGrpSpPr>
          <p:nvPr/>
        </p:nvGrpSpPr>
        <p:grpSpPr bwMode="auto">
          <a:xfrm>
            <a:off x="519113" y="7938"/>
            <a:ext cx="854075" cy="1704975"/>
            <a:chOff x="327" y="5"/>
            <a:chExt cx="538" cy="1074"/>
          </a:xfrm>
        </p:grpSpPr>
        <p:sp>
          <p:nvSpPr>
            <p:cNvPr id="715807"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15808"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5781">
                                            <p:txEl>
                                              <p:pRg st="0" end="0"/>
                                            </p:txEl>
                                          </p:spTgt>
                                        </p:tgtEl>
                                        <p:attrNameLst>
                                          <p:attrName>style.visibility</p:attrName>
                                        </p:attrNameLst>
                                      </p:cBhvr>
                                      <p:to>
                                        <p:strVal val="visible"/>
                                      </p:to>
                                    </p:set>
                                    <p:animEffect transition="in" filter="box(out)">
                                      <p:cBhvr>
                                        <p:cTn id="7" dur="500"/>
                                        <p:tgtEl>
                                          <p:spTgt spid="71578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5781">
                                            <p:txEl>
                                              <p:pRg st="1" end="1"/>
                                            </p:txEl>
                                          </p:spTgt>
                                        </p:tgtEl>
                                        <p:attrNameLst>
                                          <p:attrName>style.visibility</p:attrName>
                                        </p:attrNameLst>
                                      </p:cBhvr>
                                      <p:to>
                                        <p:strVal val="visible"/>
                                      </p:to>
                                    </p:set>
                                    <p:animEffect transition="in" filter="box(out)">
                                      <p:cBhvr>
                                        <p:cTn id="12" dur="500"/>
                                        <p:tgtEl>
                                          <p:spTgt spid="71578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5781">
                                            <p:txEl>
                                              <p:pRg st="4" end="4"/>
                                            </p:txEl>
                                          </p:spTgt>
                                        </p:tgtEl>
                                        <p:attrNameLst>
                                          <p:attrName>style.visibility</p:attrName>
                                        </p:attrNameLst>
                                      </p:cBhvr>
                                      <p:to>
                                        <p:strVal val="visible"/>
                                      </p:to>
                                    </p:set>
                                    <p:animEffect transition="in" filter="box(out)">
                                      <p:cBhvr>
                                        <p:cTn id="17" dur="500"/>
                                        <p:tgtEl>
                                          <p:spTgt spid="715781">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5781">
                                            <p:txEl>
                                              <p:pRg st="5" end="5"/>
                                            </p:txEl>
                                          </p:spTgt>
                                        </p:tgtEl>
                                        <p:attrNameLst>
                                          <p:attrName>style.visibility</p:attrName>
                                        </p:attrNameLst>
                                      </p:cBhvr>
                                      <p:to>
                                        <p:strVal val="visible"/>
                                      </p:to>
                                    </p:set>
                                    <p:animEffect transition="in" filter="box(out)">
                                      <p:cBhvr>
                                        <p:cTn id="22" dur="500"/>
                                        <p:tgtEl>
                                          <p:spTgt spid="7157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578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Rectangle 3"/>
          <p:cNvSpPr>
            <a:spLocks noChangeArrowheads="1"/>
          </p:cNvSpPr>
          <p:nvPr/>
        </p:nvSpPr>
        <p:spPr bwMode="auto">
          <a:xfrm>
            <a:off x="5029200" y="1524000"/>
            <a:ext cx="762000" cy="685800"/>
          </a:xfrm>
          <a:prstGeom prst="rect">
            <a:avLst/>
          </a:prstGeom>
          <a:noFill/>
          <a:ln w="38100">
            <a:solidFill>
              <a:srgbClr val="FF0000"/>
            </a:solid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5124" name="Rectangle 4"/>
          <p:cNvSpPr>
            <a:spLocks noGrp="1" noRot="1" noChangeArrowheads="1"/>
          </p:cNvSpPr>
          <p:nvPr>
            <p:ph type="title" idx="4294967295"/>
          </p:nvPr>
        </p:nvSpPr>
        <p:spPr>
          <a:xfrm>
            <a:off x="457200" y="274638"/>
            <a:ext cx="4343400" cy="563562"/>
          </a:xfrm>
          <a:solidFill>
            <a:srgbClr val="800080"/>
          </a:solidFill>
          <a:ln>
            <a:solidFill>
              <a:schemeClr val="bg2"/>
            </a:solidFill>
          </a:ln>
        </p:spPr>
        <p:txBody>
          <a:bodyPr/>
          <a:lstStyle/>
          <a:p>
            <a:pPr eaLnBrk="1" hangingPunct="1">
              <a:defRPr/>
            </a:pPr>
            <a:r>
              <a:rPr lang="en-US" sz="4000" dirty="0">
                <a:latin typeface="Arial" panose="020B0604020202020204" pitchFamily="34" charset="0"/>
                <a:cs typeface="Arial" panose="020B0604020202020204" pitchFamily="34" charset="0"/>
              </a:rPr>
              <a:t>The World Today</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p:cTn id="7" dur="5000" fill="hold"/>
                                        <p:tgtEl>
                                          <p:spTgt spid="5123"/>
                                        </p:tgtEl>
                                        <p:attrNameLst>
                                          <p:attrName>ppt_w</p:attrName>
                                        </p:attrNameLst>
                                      </p:cBhvr>
                                      <p:tavLst>
                                        <p:tav tm="0" fmla="#ppt_w*sin(2.5*pi*$)">
                                          <p:val>
                                            <p:fltVal val="0"/>
                                          </p:val>
                                        </p:tav>
                                        <p:tav tm="100000">
                                          <p:val>
                                            <p:fltVal val="1"/>
                                          </p:val>
                                        </p:tav>
                                      </p:tavLst>
                                    </p:anim>
                                    <p:anim calcmode="lin" valueType="num">
                                      <p:cBhvr>
                                        <p:cTn id="8" dur="5000" fill="hold"/>
                                        <p:tgtEl>
                                          <p:spTgt spid="51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pic>
        <p:nvPicPr>
          <p:cNvPr id="716806"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t="517" r="21768"/>
          <a:stretch>
            <a:fillRect/>
          </a:stretch>
        </p:blipFill>
        <p:spPr bwMode="auto">
          <a:xfrm>
            <a:off x="1595438" y="508000"/>
            <a:ext cx="6985000" cy="5784850"/>
          </a:xfrm>
          <a:prstGeom prst="rect">
            <a:avLst/>
          </a:prstGeom>
          <a:solidFill>
            <a:schemeClr val="accent2"/>
          </a:solidFill>
          <a:ln w="76200">
            <a:noFill/>
            <a:miter lim="800000"/>
            <a:headEnd/>
            <a:tailEnd/>
          </a:ln>
          <a:effectLst>
            <a:outerShdw blurRad="63500" dist="38099" dir="2700000" algn="ctr" rotWithShape="0">
              <a:srgbClr val="000000">
                <a:alpha val="74998"/>
              </a:srgbClr>
            </a:outerShdw>
          </a:effectLst>
        </p:spPr>
      </p:pic>
      <p:sp>
        <p:nvSpPr>
          <p:cNvPr id="716807" name="Text Box 7"/>
          <p:cNvSpPr txBox="1">
            <a:spLocks noChangeArrowheads="1"/>
          </p:cNvSpPr>
          <p:nvPr/>
        </p:nvSpPr>
        <p:spPr bwMode="auto">
          <a:xfrm>
            <a:off x="1730375" y="2597150"/>
            <a:ext cx="6599238" cy="3017838"/>
          </a:xfrm>
          <a:prstGeom prst="rect">
            <a:avLst/>
          </a:prstGeom>
          <a:noFill/>
          <a:ln w="12700">
            <a:noFill/>
            <a:miter lim="800000"/>
            <a:headEnd/>
            <a:tailEnd/>
          </a:ln>
          <a:effectLst>
            <a:outerShdw blurRad="63500" dist="53882" dir="2700000" algn="ctr" rotWithShape="0">
              <a:srgbClr val="000000">
                <a:alpha val="74998"/>
              </a:srgb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200" b="1">
                <a:solidFill>
                  <a:srgbClr val="FFFFFF"/>
                </a:solidFill>
                <a:effectLst/>
                <a:latin typeface="Comic Sans MS" charset="0"/>
              </a:rPr>
              <a:t>Genesis 15:6!</a:t>
            </a:r>
            <a:endParaRPr lang="en-US" sz="3200" b="1">
              <a:solidFill>
                <a:srgbClr val="000066"/>
              </a:solidFill>
              <a:effectLst/>
              <a:latin typeface="Comic Sans MS" charset="0"/>
            </a:endParaRPr>
          </a:p>
          <a:p>
            <a:pPr algn="ctr" fontAlgn="base">
              <a:defRPr/>
            </a:pPr>
            <a:r>
              <a:rPr lang="en-US" sz="3200" b="1">
                <a:solidFill>
                  <a:srgbClr val="FFFFFF"/>
                </a:solidFill>
                <a:effectLst/>
                <a:latin typeface="Comic Sans MS" charset="0"/>
              </a:rPr>
              <a:t>God counts </a:t>
            </a:r>
            <a:r>
              <a:rPr lang="en-US" sz="3200" b="1" i="1" u="sng">
                <a:solidFill>
                  <a:srgbClr val="FFFFFF"/>
                </a:solidFill>
                <a:effectLst/>
                <a:latin typeface="Comic Sans MS" charset="0"/>
              </a:rPr>
              <a:t>belie</a:t>
            </a:r>
            <a:r>
              <a:rPr lang="en-US" sz="3200" b="1">
                <a:solidFill>
                  <a:srgbClr val="FFFFFF"/>
                </a:solidFill>
                <a:effectLst/>
                <a:latin typeface="Comic Sans MS" charset="0"/>
              </a:rPr>
              <a:t>f as righteousness                        on Abraham</a:t>
            </a:r>
            <a:r>
              <a:rPr lang="mr-IN" altLang="ja-JP" sz="3200" b="1">
                <a:solidFill>
                  <a:srgbClr val="FFFFFF"/>
                </a:solidFill>
                <a:effectLst/>
                <a:latin typeface="Comic Sans MS" charset="0"/>
              </a:rPr>
              <a:t>'</a:t>
            </a:r>
            <a:r>
              <a:rPr lang="en-US" sz="3200" b="1">
                <a:solidFill>
                  <a:srgbClr val="FFFFFF"/>
                </a:solidFill>
                <a:effectLst/>
                <a:latin typeface="Comic Sans MS" charset="0"/>
              </a:rPr>
              <a:t>s part!</a:t>
            </a:r>
          </a:p>
          <a:p>
            <a:pPr algn="ctr" fontAlgn="base">
              <a:defRPr/>
            </a:pPr>
            <a:r>
              <a:rPr lang="en-US" sz="3200" b="1">
                <a:solidFill>
                  <a:srgbClr val="62D6AC"/>
                </a:solidFill>
                <a:effectLst/>
                <a:latin typeface="Comic Sans MS" charset="0"/>
              </a:rPr>
              <a:t>Just simple belief!</a:t>
            </a:r>
            <a:endParaRPr lang="en-US" sz="3200" b="1">
              <a:solidFill>
                <a:srgbClr val="000066"/>
              </a:solidFill>
              <a:effectLst/>
              <a:latin typeface="Comic Sans MS" charset="0"/>
            </a:endParaRPr>
          </a:p>
        </p:txBody>
      </p:sp>
      <p:sp>
        <p:nvSpPr>
          <p:cNvPr id="83972"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83973" name="Text Box 26"/>
          <p:cNvSpPr txBox="1">
            <a:spLocks noChangeArrowheads="1"/>
          </p:cNvSpPr>
          <p:nvPr/>
        </p:nvSpPr>
        <p:spPr bwMode="auto">
          <a:xfrm>
            <a:off x="8642350" y="644683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3</a:t>
            </a:r>
          </a:p>
        </p:txBody>
      </p:sp>
      <p:sp>
        <p:nvSpPr>
          <p:cNvPr id="716828" name="Text Box 28"/>
          <p:cNvSpPr txBox="1">
            <a:spLocks noChangeArrowheads="1"/>
          </p:cNvSpPr>
          <p:nvPr/>
        </p:nvSpPr>
        <p:spPr bwMode="auto">
          <a:xfrm>
            <a:off x="1758950" y="0"/>
            <a:ext cx="180975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r>
              <a:rPr lang="en-US" sz="1200" b="1">
                <a:solidFill>
                  <a:srgbClr val="FFFFFF"/>
                </a:solidFill>
                <a:effectLst/>
                <a:latin typeface="Comic Sans MS" pitchFamily="-107" charset="0"/>
                <a:ea typeface="+mn-ea"/>
                <a:cs typeface="+mn-cs"/>
              </a:rPr>
              <a:t>Gen. 15:6</a:t>
            </a:r>
          </a:p>
        </p:txBody>
      </p:sp>
      <p:sp>
        <p:nvSpPr>
          <p:cNvPr id="716829"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23</a:t>
            </a:r>
          </a:p>
        </p:txBody>
      </p:sp>
      <p:sp>
        <p:nvSpPr>
          <p:cNvPr id="716830"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09"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10"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11"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12"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13"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14"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15"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83984"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83985"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83986"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16819"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20"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6821"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83990"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716832" name="Text Box 32"/>
          <p:cNvSpPr txBox="1">
            <a:spLocks noChangeArrowheads="1"/>
          </p:cNvSpPr>
          <p:nvPr/>
        </p:nvSpPr>
        <p:spPr bwMode="auto">
          <a:xfrm>
            <a:off x="1601788" y="536575"/>
            <a:ext cx="6999287" cy="14465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4400" b="1" i="1" baseline="-25000">
                <a:solidFill>
                  <a:srgbClr val="114FFB"/>
                </a:solidFill>
                <a:effectLst/>
                <a:latin typeface="Arial" charset="0"/>
              </a:rPr>
              <a:t>ABRAHAM BELIEVES                     GOD</a:t>
            </a:r>
            <a:r>
              <a:rPr lang="mr-IN" altLang="ja-JP" sz="4400" b="1" i="1" baseline="-25000">
                <a:solidFill>
                  <a:srgbClr val="114FFB"/>
                </a:solidFill>
                <a:effectLst/>
                <a:latin typeface="Arial" charset="0"/>
              </a:rPr>
              <a:t>'</a:t>
            </a:r>
            <a:r>
              <a:rPr lang="en-US" sz="4400" b="1" i="1" baseline="-25000">
                <a:solidFill>
                  <a:srgbClr val="114FFB"/>
                </a:solidFill>
                <a:effectLst/>
                <a:latin typeface="Arial" charset="0"/>
              </a:rPr>
              <a:t>S PROMISE:                                                  A </a:t>
            </a:r>
            <a:r>
              <a:rPr lang="en-US" sz="4400" b="1" i="1" baseline="-25000">
                <a:solidFill>
                  <a:srgbClr val="5DBACA"/>
                </a:solidFill>
                <a:effectLst/>
                <a:latin typeface="Arial" charset="0"/>
              </a:rPr>
              <a:t>LAND</a:t>
            </a:r>
            <a:r>
              <a:rPr lang="en-US" sz="4400" b="1" i="1" baseline="-25000">
                <a:solidFill>
                  <a:srgbClr val="114FFB"/>
                </a:solidFill>
                <a:effectLst/>
                <a:latin typeface="Arial" charset="0"/>
              </a:rPr>
              <a:t>, A </a:t>
            </a:r>
            <a:r>
              <a:rPr lang="en-US" sz="4400" b="1" i="1" baseline="-25000">
                <a:solidFill>
                  <a:srgbClr val="5DBACA"/>
                </a:solidFill>
                <a:effectLst/>
                <a:latin typeface="Arial" charset="0"/>
              </a:rPr>
              <a:t>SEED</a:t>
            </a:r>
            <a:r>
              <a:rPr lang="en-US" sz="4400" b="1" i="1" baseline="-25000">
                <a:solidFill>
                  <a:srgbClr val="114FFB"/>
                </a:solidFill>
                <a:effectLst/>
                <a:latin typeface="Arial" charset="0"/>
              </a:rPr>
              <a:t>, AND A </a:t>
            </a:r>
            <a:r>
              <a:rPr lang="en-US" sz="4400" b="1" i="1" baseline="-25000">
                <a:solidFill>
                  <a:srgbClr val="5DBACA"/>
                </a:solidFill>
                <a:effectLst/>
                <a:latin typeface="Arial" charset="0"/>
              </a:rPr>
              <a:t>BLESSING</a:t>
            </a:r>
            <a:r>
              <a:rPr lang="en-US" sz="4400" b="1" i="1" baseline="-25000">
                <a:solidFill>
                  <a:srgbClr val="114FFB"/>
                </a:solidFill>
                <a:effectLst/>
                <a:latin typeface="Arial" charset="0"/>
              </a:rPr>
              <a:t>!</a:t>
            </a:r>
            <a:endParaRPr lang="en-US" sz="4400" i="1" baseline="-25000">
              <a:solidFill>
                <a:srgbClr val="114FFB"/>
              </a:solidFill>
              <a:effectLst/>
              <a:latin typeface="Arial" charset="0"/>
            </a:endParaRPr>
          </a:p>
        </p:txBody>
      </p:sp>
      <p:sp>
        <p:nvSpPr>
          <p:cNvPr id="716833" name="Text Box 33"/>
          <p:cNvSpPr txBox="1">
            <a:spLocks noChangeArrowheads="1"/>
          </p:cNvSpPr>
          <p:nvPr/>
        </p:nvSpPr>
        <p:spPr bwMode="auto">
          <a:xfrm>
            <a:off x="6227763" y="1433513"/>
            <a:ext cx="2066925"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spcBef>
                <a:spcPct val="0"/>
              </a:spcBef>
            </a:pPr>
            <a:r>
              <a:rPr lang="en-US" sz="4400" b="1" i="1" baseline="-25000">
                <a:solidFill>
                  <a:srgbClr val="790015"/>
                </a:solidFill>
                <a:effectLst/>
                <a:latin typeface="Arial" charset="0"/>
              </a:rPr>
              <a:t>BLESSING</a:t>
            </a:r>
          </a:p>
        </p:txBody>
      </p:sp>
      <p:sp>
        <p:nvSpPr>
          <p:cNvPr id="716835" name="Text Box 35"/>
          <p:cNvSpPr txBox="1">
            <a:spLocks noChangeArrowheads="1"/>
          </p:cNvSpPr>
          <p:nvPr/>
        </p:nvSpPr>
        <p:spPr bwMode="auto">
          <a:xfrm>
            <a:off x="2136775" y="1416050"/>
            <a:ext cx="12065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spcBef>
                <a:spcPct val="0"/>
              </a:spcBef>
            </a:pPr>
            <a:r>
              <a:rPr lang="en-US" sz="4400" b="1" i="1" baseline="-25000">
                <a:solidFill>
                  <a:srgbClr val="790015"/>
                </a:solidFill>
                <a:effectLst/>
                <a:latin typeface="Arial" charset="0"/>
              </a:rPr>
              <a:t>LAND</a:t>
            </a:r>
            <a:endParaRPr lang="en-US" sz="4400" b="1" i="1" baseline="-25000">
              <a:solidFill>
                <a:srgbClr val="5DBACA"/>
              </a:solidFill>
              <a:effectLst/>
              <a:latin typeface="Arial" charset="0"/>
            </a:endParaRPr>
          </a:p>
        </p:txBody>
      </p:sp>
      <p:sp>
        <p:nvSpPr>
          <p:cNvPr id="716836" name="Text Box 36"/>
          <p:cNvSpPr txBox="1">
            <a:spLocks noChangeArrowheads="1"/>
          </p:cNvSpPr>
          <p:nvPr/>
        </p:nvSpPr>
        <p:spPr bwMode="auto">
          <a:xfrm>
            <a:off x="3743325" y="1420813"/>
            <a:ext cx="128905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spcBef>
                <a:spcPct val="0"/>
              </a:spcBef>
            </a:pPr>
            <a:r>
              <a:rPr lang="en-US" sz="4400" b="1" i="1" baseline="-25000">
                <a:solidFill>
                  <a:srgbClr val="790015"/>
                </a:solidFill>
                <a:effectLst/>
                <a:latin typeface="Arial" charset="0"/>
              </a:rPr>
              <a:t>SEED,</a:t>
            </a:r>
          </a:p>
        </p:txBody>
      </p:sp>
      <p:grpSp>
        <p:nvGrpSpPr>
          <p:cNvPr id="83995" name="Group 37"/>
          <p:cNvGrpSpPr>
            <a:grpSpLocks/>
          </p:cNvGrpSpPr>
          <p:nvPr/>
        </p:nvGrpSpPr>
        <p:grpSpPr bwMode="auto">
          <a:xfrm>
            <a:off x="519113" y="7938"/>
            <a:ext cx="854075" cy="1704975"/>
            <a:chOff x="327" y="5"/>
            <a:chExt cx="538" cy="1074"/>
          </a:xfrm>
        </p:grpSpPr>
        <p:sp>
          <p:nvSpPr>
            <p:cNvPr id="716838"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16839"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16835"/>
                                        </p:tgtEl>
                                        <p:attrNameLst>
                                          <p:attrName>style.visibility</p:attrName>
                                        </p:attrNameLst>
                                      </p:cBhvr>
                                      <p:to>
                                        <p:strVal val="visible"/>
                                      </p:to>
                                    </p:set>
                                    <p:anim calcmode="lin" valueType="num">
                                      <p:cBhvr>
                                        <p:cTn id="7" dur="500" fill="hold"/>
                                        <p:tgtEl>
                                          <p:spTgt spid="716835"/>
                                        </p:tgtEl>
                                        <p:attrNameLst>
                                          <p:attrName>ppt_w</p:attrName>
                                        </p:attrNameLst>
                                      </p:cBhvr>
                                      <p:tavLst>
                                        <p:tav tm="0">
                                          <p:val>
                                            <p:strVal val="2/3*#ppt_w"/>
                                          </p:val>
                                        </p:tav>
                                        <p:tav tm="100000">
                                          <p:val>
                                            <p:strVal val="#ppt_w"/>
                                          </p:val>
                                        </p:tav>
                                      </p:tavLst>
                                    </p:anim>
                                    <p:anim calcmode="lin" valueType="num">
                                      <p:cBhvr>
                                        <p:cTn id="8" dur="500" fill="hold"/>
                                        <p:tgtEl>
                                          <p:spTgt spid="716835"/>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716836"/>
                                        </p:tgtEl>
                                        <p:attrNameLst>
                                          <p:attrName>style.visibility</p:attrName>
                                        </p:attrNameLst>
                                      </p:cBhvr>
                                      <p:to>
                                        <p:strVal val="visible"/>
                                      </p:to>
                                    </p:set>
                                    <p:anim calcmode="lin" valueType="num">
                                      <p:cBhvr>
                                        <p:cTn id="12" dur="500" fill="hold"/>
                                        <p:tgtEl>
                                          <p:spTgt spid="716836"/>
                                        </p:tgtEl>
                                        <p:attrNameLst>
                                          <p:attrName>ppt_w</p:attrName>
                                        </p:attrNameLst>
                                      </p:cBhvr>
                                      <p:tavLst>
                                        <p:tav tm="0">
                                          <p:val>
                                            <p:strVal val="2/3*#ppt_w"/>
                                          </p:val>
                                        </p:tav>
                                        <p:tav tm="100000">
                                          <p:val>
                                            <p:strVal val="#ppt_w"/>
                                          </p:val>
                                        </p:tav>
                                      </p:tavLst>
                                    </p:anim>
                                    <p:anim calcmode="lin" valueType="num">
                                      <p:cBhvr>
                                        <p:cTn id="13" dur="500" fill="hold"/>
                                        <p:tgtEl>
                                          <p:spTgt spid="716836"/>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716833"/>
                                        </p:tgtEl>
                                        <p:attrNameLst>
                                          <p:attrName>style.visibility</p:attrName>
                                        </p:attrNameLst>
                                      </p:cBhvr>
                                      <p:to>
                                        <p:strVal val="visible"/>
                                      </p:to>
                                    </p:set>
                                    <p:anim calcmode="lin" valueType="num">
                                      <p:cBhvr>
                                        <p:cTn id="17" dur="500" fill="hold"/>
                                        <p:tgtEl>
                                          <p:spTgt spid="716833"/>
                                        </p:tgtEl>
                                        <p:attrNameLst>
                                          <p:attrName>ppt_w</p:attrName>
                                        </p:attrNameLst>
                                      </p:cBhvr>
                                      <p:tavLst>
                                        <p:tav tm="0">
                                          <p:val>
                                            <p:strVal val="2/3*#ppt_w"/>
                                          </p:val>
                                        </p:tav>
                                        <p:tav tm="100000">
                                          <p:val>
                                            <p:strVal val="#ppt_w"/>
                                          </p:val>
                                        </p:tav>
                                      </p:tavLst>
                                    </p:anim>
                                    <p:anim calcmode="lin" valueType="num">
                                      <p:cBhvr>
                                        <p:cTn id="18" dur="500" fill="hold"/>
                                        <p:tgtEl>
                                          <p:spTgt spid="716833"/>
                                        </p:tgtEl>
                                        <p:attrNameLst>
                                          <p:attrName>ppt_h</p:attrName>
                                        </p:attrNameLst>
                                      </p:cBhvr>
                                      <p:tavLst>
                                        <p:tav tm="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716807">
                                            <p:txEl>
                                              <p:pRg st="0" end="0"/>
                                            </p:txEl>
                                          </p:spTgt>
                                        </p:tgtEl>
                                        <p:attrNameLst>
                                          <p:attrName>style.visibility</p:attrName>
                                        </p:attrNameLst>
                                      </p:cBhvr>
                                      <p:to>
                                        <p:strVal val="visible"/>
                                      </p:to>
                                    </p:set>
                                    <p:animEffect transition="in" filter="box(out)">
                                      <p:cBhvr>
                                        <p:cTn id="23" dur="500"/>
                                        <p:tgtEl>
                                          <p:spTgt spid="71680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716807">
                                            <p:txEl>
                                              <p:pRg st="1" end="1"/>
                                            </p:txEl>
                                          </p:spTgt>
                                        </p:tgtEl>
                                        <p:attrNameLst>
                                          <p:attrName>style.visibility</p:attrName>
                                        </p:attrNameLst>
                                      </p:cBhvr>
                                      <p:to>
                                        <p:strVal val="visible"/>
                                      </p:to>
                                    </p:set>
                                    <p:animEffect transition="in" filter="box(out)">
                                      <p:cBhvr>
                                        <p:cTn id="28" dur="500"/>
                                        <p:tgtEl>
                                          <p:spTgt spid="716807">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716807">
                                            <p:txEl>
                                              <p:pRg st="2" end="2"/>
                                            </p:txEl>
                                          </p:spTgt>
                                        </p:tgtEl>
                                        <p:attrNameLst>
                                          <p:attrName>style.visibility</p:attrName>
                                        </p:attrNameLst>
                                      </p:cBhvr>
                                      <p:to>
                                        <p:strVal val="visible"/>
                                      </p:to>
                                    </p:set>
                                    <p:animEffect transition="in" filter="box(out)">
                                      <p:cBhvr>
                                        <p:cTn id="33" dur="500"/>
                                        <p:tgtEl>
                                          <p:spTgt spid="7168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autoUpdateAnimBg="0"/>
      <p:bldP spid="716833" grpId="0" autoUpdateAnimBg="0"/>
      <p:bldP spid="716835" grpId="0" autoUpdateAnimBg="0"/>
      <p:bldP spid="716836"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31" name="Text Box 7"/>
          <p:cNvSpPr txBox="1">
            <a:spLocks noChangeArrowheads="1"/>
          </p:cNvSpPr>
          <p:nvPr/>
        </p:nvSpPr>
        <p:spPr bwMode="auto">
          <a:xfrm>
            <a:off x="1774825" y="0"/>
            <a:ext cx="180022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r>
              <a:rPr lang="en-US" sz="1200" b="1">
                <a:solidFill>
                  <a:srgbClr val="FFFFFF"/>
                </a:solidFill>
                <a:effectLst/>
                <a:latin typeface="Comic Sans MS" pitchFamily="-107" charset="0"/>
                <a:ea typeface="+mn-ea"/>
                <a:cs typeface="+mn-cs"/>
              </a:rPr>
              <a:t>Gen. 16:1-4</a:t>
            </a:r>
          </a:p>
        </p:txBody>
      </p:sp>
      <p:sp>
        <p:nvSpPr>
          <p:cNvPr id="86018"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86019" name="Text Box 26"/>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3</a:t>
            </a:r>
          </a:p>
        </p:txBody>
      </p:sp>
      <p:sp>
        <p:nvSpPr>
          <p:cNvPr id="717852"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24</a:t>
            </a:r>
          </a:p>
        </p:txBody>
      </p:sp>
      <p:sp>
        <p:nvSpPr>
          <p:cNvPr id="86021" name="Text Box 30"/>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pic>
        <p:nvPicPr>
          <p:cNvPr id="86022" name="Picture 31" descr="Nahal Darga from Murabaat caves, 95-22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1543050" y="584200"/>
            <a:ext cx="694055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17832" name="Text Box 8"/>
          <p:cNvSpPr txBox="1">
            <a:spLocks noChangeArrowheads="1"/>
          </p:cNvSpPr>
          <p:nvPr/>
        </p:nvSpPr>
        <p:spPr bwMode="auto">
          <a:xfrm>
            <a:off x="2082800" y="1400175"/>
            <a:ext cx="5740400" cy="42783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200" b="1">
                <a:solidFill>
                  <a:srgbClr val="68FFF8"/>
                </a:solidFill>
                <a:effectLst>
                  <a:outerShdw blurRad="38100" dist="38100" dir="2700000" algn="tl">
                    <a:srgbClr val="000000"/>
                  </a:outerShdw>
                </a:effectLst>
                <a:latin typeface="Comic Sans MS" charset="0"/>
              </a:rPr>
              <a:t>ABRAHAM BELIEVES GOD!</a:t>
            </a:r>
          </a:p>
          <a:p>
            <a:pPr algn="ctr" fontAlgn="base">
              <a:defRPr/>
            </a:pPr>
            <a:r>
              <a:rPr lang="en-US" sz="3200" b="1">
                <a:solidFill>
                  <a:srgbClr val="FFFFFF"/>
                </a:solidFill>
                <a:effectLst>
                  <a:outerShdw blurRad="38100" dist="38100" dir="2700000" algn="tl">
                    <a:srgbClr val="000000"/>
                  </a:outerShdw>
                </a:effectLst>
                <a:latin typeface="Comic Sans MS" charset="0"/>
              </a:rPr>
              <a:t>Nevertheless: Abraham and Sarah  become impatient.</a:t>
            </a:r>
          </a:p>
          <a:p>
            <a:pPr algn="ctr" fontAlgn="base">
              <a:defRPr/>
            </a:pPr>
            <a:endParaRPr lang="en-US" sz="3200" b="1">
              <a:solidFill>
                <a:srgbClr val="FFFF00"/>
              </a:solidFill>
              <a:effectLst>
                <a:outerShdw blurRad="38100" dist="38100" dir="2700000" algn="tl">
                  <a:srgbClr val="000000"/>
                </a:outerShdw>
              </a:effectLst>
              <a:latin typeface="Comic Sans MS" charset="0"/>
            </a:endParaRPr>
          </a:p>
          <a:p>
            <a:pPr algn="ctr" fontAlgn="base">
              <a:defRPr/>
            </a:pPr>
            <a:r>
              <a:rPr lang="ja-JP" altLang="en-US" sz="3200" b="1">
                <a:solidFill>
                  <a:srgbClr val="FFFF00"/>
                </a:solidFill>
                <a:effectLst>
                  <a:outerShdw blurRad="38100" dist="38100" dir="2700000" algn="tl">
                    <a:srgbClr val="000000"/>
                  </a:outerShdw>
                </a:effectLst>
                <a:latin typeface="Comic Sans MS" charset="0"/>
              </a:rPr>
              <a:t>“</a:t>
            </a:r>
            <a:r>
              <a:rPr lang="en-US" sz="3200" b="1">
                <a:solidFill>
                  <a:srgbClr val="FFFF00"/>
                </a:solidFill>
                <a:effectLst>
                  <a:outerShdw blurRad="38100" dist="38100" dir="2700000" algn="tl">
                    <a:srgbClr val="000000"/>
                  </a:outerShdw>
                </a:effectLst>
                <a:latin typeface="Comic Sans MS" charset="0"/>
              </a:rPr>
              <a:t>Abraham…go into Hagar!</a:t>
            </a:r>
            <a:r>
              <a:rPr lang="ja-JP" altLang="en-US" sz="3200" b="1">
                <a:solidFill>
                  <a:srgbClr val="FFFF00"/>
                </a:solidFill>
                <a:effectLst>
                  <a:outerShdw blurRad="38100" dist="38100" dir="2700000" algn="tl">
                    <a:srgbClr val="000000"/>
                  </a:outerShdw>
                </a:effectLst>
                <a:latin typeface="Comic Sans MS" charset="0"/>
              </a:rPr>
              <a:t>”</a:t>
            </a:r>
            <a:r>
              <a:rPr lang="en-US" sz="3200" b="1">
                <a:solidFill>
                  <a:srgbClr val="FFFF00"/>
                </a:solidFill>
                <a:effectLst>
                  <a:outerShdw blurRad="38100" dist="38100" dir="2700000" algn="tl">
                    <a:srgbClr val="000000"/>
                  </a:outerShdw>
                </a:effectLst>
                <a:latin typeface="Comic Sans MS" charset="0"/>
              </a:rPr>
              <a:t> (Sarah</a:t>
            </a:r>
            <a:r>
              <a:rPr lang="mr-IN" altLang="ja-JP" sz="3200" b="1">
                <a:solidFill>
                  <a:srgbClr val="FFFF00"/>
                </a:solidFill>
                <a:effectLst>
                  <a:outerShdw blurRad="38100" dist="38100" dir="2700000" algn="tl">
                    <a:srgbClr val="000000"/>
                  </a:outerShdw>
                </a:effectLst>
                <a:latin typeface="Comic Sans MS" charset="0"/>
              </a:rPr>
              <a:t>'</a:t>
            </a:r>
            <a:r>
              <a:rPr lang="en-US" sz="3200" b="1">
                <a:solidFill>
                  <a:srgbClr val="FFFF00"/>
                </a:solidFill>
                <a:effectLst>
                  <a:outerShdw blurRad="38100" dist="38100" dir="2700000" algn="tl">
                    <a:srgbClr val="000000"/>
                  </a:outerShdw>
                </a:effectLst>
                <a:latin typeface="Comic Sans MS" charset="0"/>
              </a:rPr>
              <a:t>s maidservant)</a:t>
            </a:r>
          </a:p>
        </p:txBody>
      </p:sp>
      <p:sp>
        <p:nvSpPr>
          <p:cNvPr id="717857"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83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83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83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83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83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83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83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86032"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86033"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86034"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1784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84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784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86038" name="Group 34"/>
          <p:cNvGrpSpPr>
            <a:grpSpLocks/>
          </p:cNvGrpSpPr>
          <p:nvPr/>
        </p:nvGrpSpPr>
        <p:grpSpPr bwMode="auto">
          <a:xfrm>
            <a:off x="519113" y="7938"/>
            <a:ext cx="854075" cy="1704975"/>
            <a:chOff x="327" y="5"/>
            <a:chExt cx="538" cy="1074"/>
          </a:xfrm>
        </p:grpSpPr>
        <p:sp>
          <p:nvSpPr>
            <p:cNvPr id="7178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178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832">
                                            <p:txEl>
                                              <p:pRg st="0" end="0"/>
                                            </p:txEl>
                                          </p:spTgt>
                                        </p:tgtEl>
                                        <p:attrNameLst>
                                          <p:attrName>style.visibility</p:attrName>
                                        </p:attrNameLst>
                                      </p:cBhvr>
                                      <p:to>
                                        <p:strVal val="visible"/>
                                      </p:to>
                                    </p:set>
                                    <p:animEffect transition="in" filter="box(out)">
                                      <p:cBhvr>
                                        <p:cTn id="7" dur="500"/>
                                        <p:tgtEl>
                                          <p:spTgt spid="7178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832">
                                            <p:txEl>
                                              <p:pRg st="1" end="1"/>
                                            </p:txEl>
                                          </p:spTgt>
                                        </p:tgtEl>
                                        <p:attrNameLst>
                                          <p:attrName>style.visibility</p:attrName>
                                        </p:attrNameLst>
                                      </p:cBhvr>
                                      <p:to>
                                        <p:strVal val="visible"/>
                                      </p:to>
                                    </p:set>
                                    <p:animEffect transition="in" filter="box(out)">
                                      <p:cBhvr>
                                        <p:cTn id="12" dur="500"/>
                                        <p:tgtEl>
                                          <p:spTgt spid="71783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832">
                                            <p:txEl>
                                              <p:pRg st="3" end="3"/>
                                            </p:txEl>
                                          </p:spTgt>
                                        </p:tgtEl>
                                        <p:attrNameLst>
                                          <p:attrName>style.visibility</p:attrName>
                                        </p:attrNameLst>
                                      </p:cBhvr>
                                      <p:to>
                                        <p:strVal val="visible"/>
                                      </p:to>
                                    </p:set>
                                    <p:animEffect transition="in" filter="box(out)">
                                      <p:cBhvr>
                                        <p:cTn id="17" dur="500"/>
                                        <p:tgtEl>
                                          <p:spTgt spid="7178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32"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718854" name="Text Box 6"/>
          <p:cNvSpPr txBox="1">
            <a:spLocks noChangeArrowheads="1"/>
          </p:cNvSpPr>
          <p:nvPr/>
        </p:nvSpPr>
        <p:spPr bwMode="auto">
          <a:xfrm>
            <a:off x="1322388" y="23813"/>
            <a:ext cx="3068637" cy="2746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fontAlgn="base">
              <a:defRPr/>
            </a:pPr>
            <a:r>
              <a:rPr lang="en-US" sz="1200" b="1">
                <a:solidFill>
                  <a:srgbClr val="FFFFFF"/>
                </a:solidFill>
                <a:effectLst/>
                <a:latin typeface="Comic Sans MS" pitchFamily="-107" charset="0"/>
                <a:ea typeface="+mn-ea"/>
                <a:cs typeface="+mn-cs"/>
              </a:rPr>
              <a:t>Gen. 16:11-12; 17:20-21</a:t>
            </a:r>
          </a:p>
        </p:txBody>
      </p:sp>
      <p:pic>
        <p:nvPicPr>
          <p:cNvPr id="88067" name="Picture 7"/>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l="2930" t="20313" r="47656" b="4688"/>
          <a:stretch>
            <a:fillRect/>
          </a:stretch>
        </p:blipFill>
        <p:spPr bwMode="auto">
          <a:xfrm>
            <a:off x="1592263" y="509588"/>
            <a:ext cx="6992937" cy="575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8856" name="Text Box 8"/>
          <p:cNvSpPr txBox="1">
            <a:spLocks noChangeArrowheads="1"/>
          </p:cNvSpPr>
          <p:nvPr/>
        </p:nvSpPr>
        <p:spPr bwMode="auto">
          <a:xfrm>
            <a:off x="2143125" y="1697038"/>
            <a:ext cx="5740400" cy="301783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fontAlgn="base">
              <a:defRPr/>
            </a:pPr>
            <a:r>
              <a:rPr lang="en-US" sz="3200" b="1">
                <a:solidFill>
                  <a:srgbClr val="FFFFFF"/>
                </a:solidFill>
                <a:effectLst/>
                <a:latin typeface="Comic Sans MS" pitchFamily="-107" charset="0"/>
                <a:ea typeface="+mn-ea"/>
                <a:cs typeface="+mn-cs"/>
              </a:rPr>
              <a:t>In time…Abraham fathers a son through Hagar.</a:t>
            </a:r>
          </a:p>
          <a:p>
            <a:pPr algn="ctr" fontAlgn="base">
              <a:defRPr/>
            </a:pPr>
            <a:r>
              <a:rPr lang="en-US" sz="3200" b="1">
                <a:solidFill>
                  <a:srgbClr val="FFFF00"/>
                </a:solidFill>
                <a:effectLst/>
                <a:latin typeface="Comic Sans MS" pitchFamily="-107" charset="0"/>
                <a:ea typeface="+mn-ea"/>
                <a:cs typeface="+mn-cs"/>
              </a:rPr>
              <a:t>His name: ISHMAEL</a:t>
            </a:r>
          </a:p>
          <a:p>
            <a:pPr algn="ctr" fontAlgn="base">
              <a:defRPr/>
            </a:pPr>
            <a:r>
              <a:rPr lang="en-US" sz="3200" b="1">
                <a:solidFill>
                  <a:srgbClr val="FFFFFF"/>
                </a:solidFill>
                <a:effectLst/>
                <a:latin typeface="Comic Sans MS" pitchFamily="-107" charset="0"/>
                <a:ea typeface="+mn-ea"/>
                <a:cs typeface="+mn-cs"/>
              </a:rPr>
              <a:t>(ISHMAEL IS </a:t>
            </a:r>
            <a:r>
              <a:rPr lang="en-US" sz="3200" b="1" i="1" u="sng">
                <a:solidFill>
                  <a:srgbClr val="FFFFFF"/>
                </a:solidFill>
                <a:effectLst/>
                <a:latin typeface="Comic Sans MS" pitchFamily="-107" charset="0"/>
                <a:ea typeface="+mn-ea"/>
                <a:cs typeface="+mn-cs"/>
              </a:rPr>
              <a:t>NOT</a:t>
            </a:r>
            <a:r>
              <a:rPr lang="en-US" sz="3200" b="1">
                <a:solidFill>
                  <a:srgbClr val="FFFFFF"/>
                </a:solidFill>
                <a:effectLst/>
                <a:latin typeface="Comic Sans MS" pitchFamily="-107" charset="0"/>
                <a:ea typeface="+mn-ea"/>
                <a:cs typeface="+mn-cs"/>
              </a:rPr>
              <a:t> THE SON OF THE PROMISE)</a:t>
            </a:r>
          </a:p>
        </p:txBody>
      </p:sp>
      <p:sp>
        <p:nvSpPr>
          <p:cNvPr id="88069" name="Text Box 2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88070" name="Text Box 27"/>
          <p:cNvSpPr txBox="1">
            <a:spLocks noChangeArrowheads="1"/>
          </p:cNvSpPr>
          <p:nvPr/>
        </p:nvSpPr>
        <p:spPr bwMode="auto">
          <a:xfrm>
            <a:off x="8658225" y="64055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FFFF"/>
              </a:solidFill>
              <a:effectLst/>
              <a:latin typeface="Arial" charset="0"/>
            </a:endParaRPr>
          </a:p>
        </p:txBody>
      </p:sp>
      <p:sp>
        <p:nvSpPr>
          <p:cNvPr id="718877"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25</a:t>
            </a:r>
          </a:p>
        </p:txBody>
      </p:sp>
      <p:sp>
        <p:nvSpPr>
          <p:cNvPr id="718878"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8858"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8859"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8860"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8861"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8862"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8863"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8864"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88080"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88081"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18867"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8868"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8869"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88085"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88086"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718880" name="AutoShape 32"/>
          <p:cNvSpPr>
            <a:spLocks noChangeArrowheads="1"/>
          </p:cNvSpPr>
          <p:nvPr/>
        </p:nvSpPr>
        <p:spPr bwMode="auto">
          <a:xfrm>
            <a:off x="2128838" y="3517900"/>
            <a:ext cx="5762625" cy="1300163"/>
          </a:xfrm>
          <a:prstGeom prst="roundRect">
            <a:avLst>
              <a:gd name="adj" fmla="val 16667"/>
            </a:avLst>
          </a:prstGeom>
          <a:noFill/>
          <a:ln w="76200">
            <a:solidFill>
              <a:srgbClr val="FF0000"/>
            </a:solidFill>
            <a:round/>
            <a:headEnd/>
            <a:tailEnd/>
          </a:ln>
          <a:effectLst>
            <a:outerShdw blurRad="63500" dist="63500" dir="3187806"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88088" name="Group 33"/>
          <p:cNvGrpSpPr>
            <a:grpSpLocks/>
          </p:cNvGrpSpPr>
          <p:nvPr/>
        </p:nvGrpSpPr>
        <p:grpSpPr bwMode="auto">
          <a:xfrm>
            <a:off x="519113" y="7938"/>
            <a:ext cx="854075" cy="1704975"/>
            <a:chOff x="327" y="5"/>
            <a:chExt cx="538" cy="1074"/>
          </a:xfrm>
        </p:grpSpPr>
        <p:sp>
          <p:nvSpPr>
            <p:cNvPr id="718882"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18883"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88089" name="Text Box 36"/>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8856">
                                            <p:txEl>
                                              <p:pRg st="0" end="0"/>
                                            </p:txEl>
                                          </p:spTgt>
                                        </p:tgtEl>
                                        <p:attrNameLst>
                                          <p:attrName>style.visibility</p:attrName>
                                        </p:attrNameLst>
                                      </p:cBhvr>
                                      <p:to>
                                        <p:strVal val="visible"/>
                                      </p:to>
                                    </p:set>
                                    <p:animEffect transition="in" filter="box(out)">
                                      <p:cBhvr>
                                        <p:cTn id="7" dur="500"/>
                                        <p:tgtEl>
                                          <p:spTgt spid="7188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8856">
                                            <p:txEl>
                                              <p:pRg st="1" end="1"/>
                                            </p:txEl>
                                          </p:spTgt>
                                        </p:tgtEl>
                                        <p:attrNameLst>
                                          <p:attrName>style.visibility</p:attrName>
                                        </p:attrNameLst>
                                      </p:cBhvr>
                                      <p:to>
                                        <p:strVal val="visible"/>
                                      </p:to>
                                    </p:set>
                                    <p:animEffect transition="in" filter="box(out)">
                                      <p:cBhvr>
                                        <p:cTn id="12" dur="500"/>
                                        <p:tgtEl>
                                          <p:spTgt spid="7188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8856">
                                            <p:txEl>
                                              <p:pRg st="2" end="2"/>
                                            </p:txEl>
                                          </p:spTgt>
                                        </p:tgtEl>
                                        <p:attrNameLst>
                                          <p:attrName>style.visibility</p:attrName>
                                        </p:attrNameLst>
                                      </p:cBhvr>
                                      <p:to>
                                        <p:strVal val="visible"/>
                                      </p:to>
                                    </p:set>
                                    <p:animEffect transition="in" filter="box(out)">
                                      <p:cBhvr>
                                        <p:cTn id="17" dur="500"/>
                                        <p:tgtEl>
                                          <p:spTgt spid="718856">
                                            <p:txEl>
                                              <p:pRg st="2" end="2"/>
                                            </p:txEl>
                                          </p:spTgt>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18880"/>
                                        </p:tgtEl>
                                        <p:attrNameLst>
                                          <p:attrName>style.visibility</p:attrName>
                                        </p:attrNameLst>
                                      </p:cBhvr>
                                      <p:to>
                                        <p:strVal val="visible"/>
                                      </p:to>
                                    </p:set>
                                    <p:animEffect transition="in" filter="wipe(left)">
                                      <p:cBhvr>
                                        <p:cTn id="21" dur="500"/>
                                        <p:tgtEl>
                                          <p:spTgt spid="7188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6" grpId="0" build="p" autoUpdateAnimBg="0"/>
      <p:bldP spid="71888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719878" name="Text Box 6"/>
          <p:cNvSpPr txBox="1">
            <a:spLocks noChangeArrowheads="1"/>
          </p:cNvSpPr>
          <p:nvPr/>
        </p:nvSpPr>
        <p:spPr bwMode="auto">
          <a:xfrm>
            <a:off x="17986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r>
              <a:rPr lang="en-US" sz="1200" b="1">
                <a:solidFill>
                  <a:srgbClr val="FFFFFF"/>
                </a:solidFill>
                <a:effectLst/>
                <a:latin typeface="Comic Sans MS" pitchFamily="-107" charset="0"/>
                <a:ea typeface="+mn-ea"/>
                <a:cs typeface="+mn-cs"/>
              </a:rPr>
              <a:t>Gen. 17:19</a:t>
            </a:r>
          </a:p>
        </p:txBody>
      </p:sp>
      <p:pic>
        <p:nvPicPr>
          <p:cNvPr id="90115"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3125" t="20313" r="22070" b="11719"/>
          <a:stretch>
            <a:fillRect/>
          </a:stretch>
        </p:blipFill>
        <p:spPr bwMode="auto">
          <a:xfrm>
            <a:off x="1612900" y="508000"/>
            <a:ext cx="6975475" cy="570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719908" name="Rectangle 36"/>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80" name="Text Box 8"/>
          <p:cNvSpPr txBox="1">
            <a:spLocks noChangeArrowheads="1"/>
          </p:cNvSpPr>
          <p:nvPr/>
        </p:nvSpPr>
        <p:spPr bwMode="auto">
          <a:xfrm>
            <a:off x="2082800" y="1379538"/>
            <a:ext cx="5740400" cy="3749675"/>
          </a:xfrm>
          <a:prstGeom prst="rect">
            <a:avLst/>
          </a:prstGeom>
          <a:noFill/>
          <a:ln w="12700">
            <a:noFill/>
            <a:miter lim="800000"/>
            <a:headEnd/>
            <a:tailEnd/>
          </a:ln>
          <a:effectLst>
            <a:outerShdw blurRad="63500" dist="38099" dir="2700000" algn="ctr" rotWithShape="0">
              <a:srgbClr val="000000">
                <a:alpha val="74998"/>
              </a:srgb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200" b="1">
                <a:solidFill>
                  <a:srgbClr val="FFFFFF"/>
                </a:solidFill>
                <a:effectLst/>
                <a:latin typeface="Comic Sans MS" charset="0"/>
              </a:rPr>
              <a:t>By now…Abraham is 85 years old…Sarah is 75.</a:t>
            </a:r>
          </a:p>
          <a:p>
            <a:pPr algn="ctr" fontAlgn="base">
              <a:defRPr/>
            </a:pPr>
            <a:r>
              <a:rPr lang="en-US" sz="3200" b="1">
                <a:solidFill>
                  <a:srgbClr val="FFFFFF"/>
                </a:solidFill>
                <a:effectLst/>
                <a:latin typeface="Comic Sans MS" charset="0"/>
              </a:rPr>
              <a:t>After another 15 years…</a:t>
            </a:r>
          </a:p>
          <a:p>
            <a:pPr algn="ctr" fontAlgn="base">
              <a:defRPr/>
            </a:pPr>
            <a:r>
              <a:rPr lang="en-US" sz="3200" b="1">
                <a:solidFill>
                  <a:srgbClr val="FFFF00"/>
                </a:solidFill>
                <a:effectLst/>
                <a:latin typeface="Comic Sans MS" charset="0"/>
              </a:rPr>
              <a:t>A son is actually born to ABRAHAM through SARAH.</a:t>
            </a:r>
          </a:p>
          <a:p>
            <a:pPr algn="ctr" fontAlgn="base">
              <a:defRPr/>
            </a:pPr>
            <a:r>
              <a:rPr lang="en-US" sz="3200" b="1">
                <a:solidFill>
                  <a:srgbClr val="66CCFF"/>
                </a:solidFill>
                <a:effectLst/>
                <a:latin typeface="Comic Sans MS" charset="0"/>
              </a:rPr>
              <a:t>NAME: </a:t>
            </a:r>
            <a:r>
              <a:rPr lang="ja-JP" altLang="en-US" sz="3200" b="1">
                <a:solidFill>
                  <a:srgbClr val="66CCFF"/>
                </a:solidFill>
                <a:effectLst/>
                <a:latin typeface="Comic Sans MS" charset="0"/>
              </a:rPr>
              <a:t>“</a:t>
            </a:r>
            <a:r>
              <a:rPr lang="en-US" sz="3200" b="1">
                <a:solidFill>
                  <a:srgbClr val="66CCFF"/>
                </a:solidFill>
                <a:effectLst/>
                <a:latin typeface="Comic Sans MS" charset="0"/>
              </a:rPr>
              <a:t>ISAAC</a:t>
            </a:r>
            <a:r>
              <a:rPr lang="ja-JP" altLang="en-US" sz="3200" b="1">
                <a:solidFill>
                  <a:srgbClr val="66CCFF"/>
                </a:solidFill>
                <a:effectLst/>
                <a:latin typeface="Comic Sans MS" charset="0"/>
              </a:rPr>
              <a:t>”</a:t>
            </a:r>
            <a:endParaRPr lang="en-US" sz="3200" b="1">
              <a:solidFill>
                <a:srgbClr val="66CCFF"/>
              </a:solidFill>
              <a:effectLst/>
              <a:latin typeface="Comic Sans MS" charset="0"/>
            </a:endParaRPr>
          </a:p>
        </p:txBody>
      </p:sp>
      <p:sp>
        <p:nvSpPr>
          <p:cNvPr id="90118"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19901"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26</a:t>
            </a:r>
          </a:p>
        </p:txBody>
      </p:sp>
      <p:sp>
        <p:nvSpPr>
          <p:cNvPr id="719902" name="Rectangle 30"/>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82" name="Freeform 10"/>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83" name="AutoShape 11"/>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84" name="Rectangle 12"/>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85" name="AutoShape 13"/>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86" name="Line 14"/>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87" name="Line 15"/>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88" name="Rectangle 16"/>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0128" name="Rectangle 17"/>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90129" name="Rectangle 18"/>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90130" name="Rectangle 19"/>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19892" name="Line 20"/>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93" name="Line 21"/>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19894" name="Line 22"/>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0134"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grpSp>
        <p:nvGrpSpPr>
          <p:cNvPr id="90135" name="Group 33"/>
          <p:cNvGrpSpPr>
            <a:grpSpLocks/>
          </p:cNvGrpSpPr>
          <p:nvPr/>
        </p:nvGrpSpPr>
        <p:grpSpPr bwMode="auto">
          <a:xfrm>
            <a:off x="519113" y="7938"/>
            <a:ext cx="854075" cy="1704975"/>
            <a:chOff x="327" y="5"/>
            <a:chExt cx="538" cy="1074"/>
          </a:xfrm>
        </p:grpSpPr>
        <p:sp>
          <p:nvSpPr>
            <p:cNvPr id="719906" name="Rectangle 3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19907" name="Line 3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90136" name="Text Box 37"/>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9880">
                                            <p:txEl>
                                              <p:pRg st="0" end="0"/>
                                            </p:txEl>
                                          </p:spTgt>
                                        </p:tgtEl>
                                        <p:attrNameLst>
                                          <p:attrName>style.visibility</p:attrName>
                                        </p:attrNameLst>
                                      </p:cBhvr>
                                      <p:to>
                                        <p:strVal val="visible"/>
                                      </p:to>
                                    </p:set>
                                    <p:animEffect transition="in" filter="box(out)">
                                      <p:cBhvr>
                                        <p:cTn id="7" dur="500"/>
                                        <p:tgtEl>
                                          <p:spTgt spid="71988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9880">
                                            <p:txEl>
                                              <p:pRg st="1" end="1"/>
                                            </p:txEl>
                                          </p:spTgt>
                                        </p:tgtEl>
                                        <p:attrNameLst>
                                          <p:attrName>style.visibility</p:attrName>
                                        </p:attrNameLst>
                                      </p:cBhvr>
                                      <p:to>
                                        <p:strVal val="visible"/>
                                      </p:to>
                                    </p:set>
                                    <p:animEffect transition="in" filter="box(out)">
                                      <p:cBhvr>
                                        <p:cTn id="12" dur="500"/>
                                        <p:tgtEl>
                                          <p:spTgt spid="71988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9880">
                                            <p:txEl>
                                              <p:pRg st="2" end="2"/>
                                            </p:txEl>
                                          </p:spTgt>
                                        </p:tgtEl>
                                        <p:attrNameLst>
                                          <p:attrName>style.visibility</p:attrName>
                                        </p:attrNameLst>
                                      </p:cBhvr>
                                      <p:to>
                                        <p:strVal val="visible"/>
                                      </p:to>
                                    </p:set>
                                    <p:animEffect transition="in" filter="box(out)">
                                      <p:cBhvr>
                                        <p:cTn id="17" dur="500"/>
                                        <p:tgtEl>
                                          <p:spTgt spid="71988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9880">
                                            <p:txEl>
                                              <p:pRg st="3" end="3"/>
                                            </p:txEl>
                                          </p:spTgt>
                                        </p:tgtEl>
                                        <p:attrNameLst>
                                          <p:attrName>style.visibility</p:attrName>
                                        </p:attrNameLst>
                                      </p:cBhvr>
                                      <p:to>
                                        <p:strVal val="visible"/>
                                      </p:to>
                                    </p:set>
                                    <p:animEffect transition="in" filter="box(out)">
                                      <p:cBhvr>
                                        <p:cTn id="22" dur="500"/>
                                        <p:tgtEl>
                                          <p:spTgt spid="7198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880"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720902" name="Text Box 6"/>
          <p:cNvSpPr txBox="1">
            <a:spLocks noChangeArrowheads="1"/>
          </p:cNvSpPr>
          <p:nvPr/>
        </p:nvSpPr>
        <p:spPr bwMode="auto">
          <a:xfrm>
            <a:off x="1778000"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r>
              <a:rPr lang="en-US" sz="1200" b="1">
                <a:solidFill>
                  <a:srgbClr val="FFFFFF"/>
                </a:solidFill>
                <a:effectLst/>
                <a:latin typeface="Comic Sans MS" pitchFamily="-107" charset="0"/>
                <a:ea typeface="+mn-ea"/>
                <a:cs typeface="+mn-cs"/>
              </a:rPr>
              <a:t>Gen. 17:21</a:t>
            </a:r>
          </a:p>
        </p:txBody>
      </p:sp>
      <p:sp>
        <p:nvSpPr>
          <p:cNvPr id="720903" name="Rectangle 7"/>
          <p:cNvSpPr>
            <a:spLocks noChangeArrowheads="1"/>
          </p:cNvSpPr>
          <p:nvPr/>
        </p:nvSpPr>
        <p:spPr bwMode="auto">
          <a:xfrm>
            <a:off x="1498600" y="558800"/>
            <a:ext cx="7010400" cy="5791200"/>
          </a:xfrm>
          <a:prstGeom prst="rect">
            <a:avLst/>
          </a:prstGeom>
          <a:noFill/>
          <a:ln w="762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2164" name="Text Box 24"/>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2092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27</a:t>
            </a:r>
          </a:p>
        </p:txBody>
      </p:sp>
      <p:sp>
        <p:nvSpPr>
          <p:cNvPr id="92166"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pic>
        <p:nvPicPr>
          <p:cNvPr id="92167" name="Picture 32" descr="Nahal Zin4, tb n062400 s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1543050" y="508000"/>
            <a:ext cx="7043738" cy="574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01600" cmpd="thinThick">
                <a:solidFill>
                  <a:srgbClr val="000000"/>
                </a:solidFill>
                <a:miter lim="800000"/>
                <a:headEnd/>
                <a:tailEnd/>
              </a14:hiddenLine>
            </a:ext>
          </a:extLst>
        </p:spPr>
      </p:pic>
      <p:sp>
        <p:nvSpPr>
          <p:cNvPr id="720929" name="Rectangle 33"/>
          <p:cNvSpPr>
            <a:spLocks noChangeArrowheads="1"/>
          </p:cNvSpPr>
          <p:nvPr/>
        </p:nvSpPr>
        <p:spPr bwMode="auto">
          <a:xfrm>
            <a:off x="1550988" y="561975"/>
            <a:ext cx="6981825" cy="5692775"/>
          </a:xfrm>
          <a:prstGeom prst="rect">
            <a:avLst/>
          </a:prstGeom>
          <a:noFill/>
          <a:ln w="111125">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36" name="Rectangle 40"/>
          <p:cNvSpPr>
            <a:spLocks noChangeArrowheads="1"/>
          </p:cNvSpPr>
          <p:nvPr/>
        </p:nvSpPr>
        <p:spPr bwMode="auto">
          <a:xfrm>
            <a:off x="1611313" y="604838"/>
            <a:ext cx="6881812" cy="5624512"/>
          </a:xfrm>
          <a:prstGeom prst="rect">
            <a:avLst/>
          </a:prstGeom>
          <a:solidFill>
            <a:srgbClr val="1A0004">
              <a:alpha val="45000"/>
            </a:srgbClr>
          </a:solidFill>
          <a:ln w="9525">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05" name="Text Box 9"/>
          <p:cNvSpPr txBox="1">
            <a:spLocks noChangeArrowheads="1"/>
          </p:cNvSpPr>
          <p:nvPr/>
        </p:nvSpPr>
        <p:spPr bwMode="auto">
          <a:xfrm>
            <a:off x="2130425" y="1065213"/>
            <a:ext cx="5740400" cy="1190625"/>
          </a:xfrm>
          <a:prstGeom prst="rect">
            <a:avLst/>
          </a:prstGeom>
          <a:noFill/>
          <a:ln w="12700">
            <a:noFill/>
            <a:miter lim="800000"/>
            <a:headEnd/>
            <a:tailEnd/>
          </a:ln>
          <a:effectLst>
            <a:outerShdw blurRad="63500" dist="38099" dir="2700000" algn="ctr" rotWithShape="0">
              <a:schemeClr val="bg1">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b="1">
                <a:solidFill>
                  <a:srgbClr val="FFFFFF"/>
                </a:solidFill>
                <a:effectLst/>
                <a:latin typeface="Comic Sans MS" charset="0"/>
              </a:rPr>
              <a:t>Isaac is </a:t>
            </a:r>
            <a:r>
              <a:rPr lang="en-US" b="1" i="1">
                <a:solidFill>
                  <a:srgbClr val="FFFFFF"/>
                </a:solidFill>
                <a:effectLst/>
                <a:latin typeface="Comic Sans MS" charset="0"/>
              </a:rPr>
              <a:t>indeed</a:t>
            </a:r>
            <a:r>
              <a:rPr lang="en-US" b="1">
                <a:solidFill>
                  <a:srgbClr val="FFFFFF"/>
                </a:solidFill>
                <a:effectLst/>
                <a:latin typeface="Comic Sans MS" charset="0"/>
              </a:rPr>
              <a:t> the long-awaited son…</a:t>
            </a:r>
            <a:endParaRPr lang="en-US" b="1">
              <a:solidFill>
                <a:srgbClr val="1A0004"/>
              </a:solidFill>
              <a:effectLst/>
              <a:latin typeface="Comic Sans MS" charset="0"/>
            </a:endParaRPr>
          </a:p>
        </p:txBody>
      </p:sp>
      <p:sp>
        <p:nvSpPr>
          <p:cNvPr id="720930" name="Text Box 34"/>
          <p:cNvSpPr txBox="1">
            <a:spLocks noChangeArrowheads="1"/>
          </p:cNvSpPr>
          <p:nvPr/>
        </p:nvSpPr>
        <p:spPr bwMode="auto">
          <a:xfrm>
            <a:off x="1920875" y="2555875"/>
            <a:ext cx="3603625" cy="206210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200" b="1">
                <a:solidFill>
                  <a:srgbClr val="FFFF00"/>
                </a:solidFill>
                <a:effectLst/>
                <a:latin typeface="Comic Sans MS" charset="0"/>
              </a:rPr>
              <a:t>… through whom God</a:t>
            </a:r>
            <a:r>
              <a:rPr lang="mr-IN" altLang="ja-JP" sz="3200" b="1">
                <a:solidFill>
                  <a:srgbClr val="FFFF00"/>
                </a:solidFill>
                <a:effectLst/>
                <a:latin typeface="Comic Sans MS" charset="0"/>
              </a:rPr>
              <a:t>'</a:t>
            </a:r>
            <a:r>
              <a:rPr lang="en-US" sz="3200" b="1">
                <a:solidFill>
                  <a:srgbClr val="FFFF00"/>
                </a:solidFill>
                <a:effectLst/>
                <a:latin typeface="Comic Sans MS" charset="0"/>
              </a:rPr>
              <a:t>s promise to Abraham is to be passed down…</a:t>
            </a:r>
            <a:endParaRPr lang="en-US" sz="3200" b="1">
              <a:solidFill>
                <a:srgbClr val="1A0004"/>
              </a:solidFill>
              <a:effectLst/>
              <a:latin typeface="Comic Sans MS" charset="0"/>
            </a:endParaRPr>
          </a:p>
        </p:txBody>
      </p:sp>
      <p:sp>
        <p:nvSpPr>
          <p:cNvPr id="720907" name="Freeform 11"/>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08" name="AutoShape 12"/>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09" name="Rectangle 13"/>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10" name="AutoShape 14"/>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11" name="Line 15"/>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12" name="Line 16"/>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13" name="Rectangle 17"/>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2179" name="Rectangle 18"/>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92180" name="Rectangle 19"/>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92181" name="Rectangle 20"/>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20917" name="Line 21"/>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18" name="Line 22"/>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19" name="Line 23"/>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0932" name="Text Box 36"/>
          <p:cNvSpPr txBox="1">
            <a:spLocks noChangeArrowheads="1"/>
          </p:cNvSpPr>
          <p:nvPr/>
        </p:nvSpPr>
        <p:spPr bwMode="auto">
          <a:xfrm>
            <a:off x="2365375" y="4810125"/>
            <a:ext cx="5481638" cy="11906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flatTx/>
          </a:bodyPr>
          <a:lstStyle/>
          <a:p>
            <a:pPr fontAlgn="base">
              <a:defRPr/>
            </a:pPr>
            <a:r>
              <a:rPr lang="en-US" b="1" i="1">
                <a:solidFill>
                  <a:srgbClr val="FFFFFF"/>
                </a:solidFill>
                <a:effectLst/>
                <a:latin typeface="Comic Sans MS" pitchFamily="-107" charset="0"/>
                <a:ea typeface="+mn-ea"/>
                <a:cs typeface="+mn-cs"/>
              </a:rPr>
              <a:t>…THROUGH </a:t>
            </a:r>
            <a:r>
              <a:rPr lang="en-US" b="1" i="1" u="sng">
                <a:solidFill>
                  <a:srgbClr val="FFFFFF"/>
                </a:solidFill>
                <a:effectLst/>
                <a:latin typeface="Comic Sans MS" pitchFamily="-107" charset="0"/>
                <a:ea typeface="+mn-ea"/>
                <a:cs typeface="+mn-cs"/>
              </a:rPr>
              <a:t>ISAAC</a:t>
            </a:r>
            <a:r>
              <a:rPr lang="mr-IN" b="1" i="1" u="sng">
                <a:solidFill>
                  <a:srgbClr val="FFFFFF"/>
                </a:solidFill>
                <a:effectLst/>
                <a:latin typeface="Comic Sans MS" pitchFamily="-107" charset="0"/>
                <a:ea typeface="+mn-ea"/>
                <a:cs typeface="+mn-cs"/>
              </a:rPr>
              <a:t>'</a:t>
            </a:r>
            <a:r>
              <a:rPr lang="en-US" b="1" i="1" u="sng">
                <a:solidFill>
                  <a:srgbClr val="FFFFFF"/>
                </a:solidFill>
                <a:effectLst/>
                <a:latin typeface="Comic Sans MS" pitchFamily="-107" charset="0"/>
                <a:ea typeface="+mn-ea"/>
                <a:cs typeface="+mn-cs"/>
              </a:rPr>
              <a:t>S   </a:t>
            </a:r>
            <a:r>
              <a:rPr lang="en-US" b="1" i="1">
                <a:solidFill>
                  <a:srgbClr val="FFFFFF"/>
                </a:solidFill>
                <a:effectLst/>
                <a:latin typeface="Comic Sans MS" pitchFamily="-107" charset="0"/>
                <a:ea typeface="+mn-ea"/>
                <a:cs typeface="+mn-cs"/>
              </a:rPr>
              <a:t>	FAMILY LINE!</a:t>
            </a:r>
          </a:p>
        </p:txBody>
      </p:sp>
      <p:grpSp>
        <p:nvGrpSpPr>
          <p:cNvPr id="92186" name="Group 37"/>
          <p:cNvGrpSpPr>
            <a:grpSpLocks/>
          </p:cNvGrpSpPr>
          <p:nvPr/>
        </p:nvGrpSpPr>
        <p:grpSpPr bwMode="auto">
          <a:xfrm>
            <a:off x="519113" y="7938"/>
            <a:ext cx="854075" cy="1704975"/>
            <a:chOff x="327" y="5"/>
            <a:chExt cx="538" cy="1074"/>
          </a:xfrm>
        </p:grpSpPr>
        <p:sp>
          <p:nvSpPr>
            <p:cNvPr id="720934" name="Rectangle 3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20935" name="Line 3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92187" name="Text Box 41"/>
          <p:cNvSpPr txBox="1">
            <a:spLocks noChangeArrowheads="1"/>
          </p:cNvSpPr>
          <p:nvPr/>
        </p:nvSpPr>
        <p:spPr bwMode="auto">
          <a:xfrm>
            <a:off x="8642350" y="64531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20905"/>
                                        </p:tgtEl>
                                        <p:attrNameLst>
                                          <p:attrName>style.visibility</p:attrName>
                                        </p:attrNameLst>
                                      </p:cBhvr>
                                      <p:to>
                                        <p:strVal val="visible"/>
                                      </p:to>
                                    </p:set>
                                    <p:animEffect transition="in" filter="fade">
                                      <p:cBhvr>
                                        <p:cTn id="7" dur="1000"/>
                                        <p:tgtEl>
                                          <p:spTgt spid="7209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20930"/>
                                        </p:tgtEl>
                                        <p:attrNameLst>
                                          <p:attrName>style.visibility</p:attrName>
                                        </p:attrNameLst>
                                      </p:cBhvr>
                                      <p:to>
                                        <p:strVal val="visible"/>
                                      </p:to>
                                    </p:set>
                                    <p:animEffect transition="in" filter="fade">
                                      <p:cBhvr>
                                        <p:cTn id="12" dur="1000"/>
                                        <p:tgtEl>
                                          <p:spTgt spid="7209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0932"/>
                                        </p:tgtEl>
                                        <p:attrNameLst>
                                          <p:attrName>style.visibility</p:attrName>
                                        </p:attrNameLst>
                                      </p:cBhvr>
                                      <p:to>
                                        <p:strVal val="visible"/>
                                      </p:to>
                                    </p:set>
                                    <p:animEffect transition="in" filter="fade">
                                      <p:cBhvr>
                                        <p:cTn id="17" dur="1000"/>
                                        <p:tgtEl>
                                          <p:spTgt spid="720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05" grpId="0" autoUpdateAnimBg="0"/>
      <p:bldP spid="720930" grpId="0" autoUpdateAnimBg="0"/>
      <p:bldP spid="720932"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4210"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800" b="1">
                <a:solidFill>
                  <a:srgbClr val="790015"/>
                </a:solidFill>
                <a:effectLst/>
                <a:latin typeface="Times"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4214"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400" b="1">
                <a:solidFill>
                  <a:srgbClr val="1A0004"/>
                </a:solidFill>
                <a:effectLst/>
                <a:latin typeface="Times" charset="0"/>
              </a:rPr>
              <a:t>ABRAHAM</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31"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2400" b="1">
                <a:solidFill>
                  <a:srgbClr val="FFD34A"/>
                </a:solidFill>
                <a:effectLst/>
                <a:latin typeface="Times" charset="0"/>
              </a:rPr>
              <a:t>ca. 2000 B.C.</a:t>
            </a:r>
            <a:endParaRPr lang="en-US" sz="1800" b="1">
              <a:solidFill>
                <a:srgbClr val="FFD34A"/>
              </a:solidFill>
              <a:effectLst/>
              <a:latin typeface="Times" charset="0"/>
            </a:endParaRPr>
          </a:p>
        </p:txBody>
      </p:sp>
      <p:sp>
        <p:nvSpPr>
          <p:cNvPr id="94218" name="Rectangle 12"/>
          <p:cNvSpPr>
            <a:spLocks noChangeArrowheads="1"/>
          </p:cNvSpPr>
          <p:nvPr/>
        </p:nvSpPr>
        <p:spPr bwMode="auto">
          <a:xfrm>
            <a:off x="3709988" y="160337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1A0004"/>
                </a:solidFill>
                <a:effectLst/>
                <a:latin typeface="Times" charset="0"/>
              </a:rPr>
              <a:t>The CALL</a:t>
            </a:r>
          </a:p>
        </p:txBody>
      </p:sp>
      <p:sp>
        <p:nvSpPr>
          <p:cNvPr id="94219"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1A0004"/>
                </a:solidFill>
                <a:effectLst/>
                <a:latin typeface="Times" charset="0"/>
              </a:rPr>
              <a:t>L - S - B</a:t>
            </a:r>
          </a:p>
        </p:txBody>
      </p:sp>
      <p:sp>
        <p:nvSpPr>
          <p:cNvPr id="721934"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b="1">
                <a:solidFill>
                  <a:srgbClr val="790015"/>
                </a:solidFill>
                <a:effectLst/>
                <a:latin typeface="Times" charset="0"/>
              </a:rPr>
              <a:t>I - I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94222"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fontAlgn="base">
                <a:spcBef>
                  <a:spcPct val="0"/>
                </a:spcBef>
                <a:defRPr/>
              </a:pPr>
              <a:endParaRPr lang="en-US" sz="2800">
                <a:solidFill>
                  <a:srgbClr val="FFD34A"/>
                </a:solidFill>
                <a:effectLst/>
                <a:latin typeface="Times" pitchFamily="-107" charset="0"/>
                <a:ea typeface="+mn-ea"/>
                <a:cs typeface="+mn-cs"/>
              </a:endParaRPr>
            </a:p>
            <a:p>
              <a:pPr fontAlgn="base">
                <a:spcBef>
                  <a:spcPct val="0"/>
                </a:spcBef>
                <a:defRPr/>
              </a:pPr>
              <a:endParaRPr lang="en-US" sz="2800">
                <a:solidFill>
                  <a:srgbClr val="FFD34A"/>
                </a:solidFill>
                <a:effectLst/>
                <a:latin typeface="Times" pitchFamily="-107" charset="0"/>
                <a:ea typeface="+mn-ea"/>
                <a:cs typeface="+mn-cs"/>
              </a:endParaRPr>
            </a:p>
            <a:p>
              <a:pPr fontAlgn="base">
                <a:spcBef>
                  <a:spcPct val="0"/>
                </a:spcBef>
                <a:defRPr/>
              </a:pPr>
              <a:r>
                <a:rPr lang="en-US" sz="2800">
                  <a:solidFill>
                    <a:srgbClr val="FFD34A"/>
                  </a:solidFill>
                  <a:effectLst/>
                  <a:latin typeface="Times" pitchFamily="-107" charset="0"/>
                  <a:ea typeface="+mn-ea"/>
                  <a:cs typeface="+mn-cs"/>
                </a:rPr>
                <a:t>        </a:t>
              </a:r>
            </a:p>
          </p:txBody>
        </p:sp>
        <p:sp>
          <p:nvSpPr>
            <p:cNvPr id="721939"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8800">
                  <a:solidFill>
                    <a:srgbClr val="51DC00"/>
                  </a:solidFill>
                  <a:effectLst/>
                  <a:latin typeface="Times" pitchFamily="-107" charset="0"/>
                  <a:ea typeface="+mn-ea"/>
                  <a:cs typeface="+mn-cs"/>
                </a:rPr>
                <a:t>A</a:t>
              </a:r>
              <a:r>
                <a:rPr lang="en-US" sz="6000">
                  <a:solidFill>
                    <a:srgbClr val="FFD34A"/>
                  </a:solidFill>
                  <a:effectLst/>
                  <a:latin typeface="Times" pitchFamily="-107" charset="0"/>
                  <a:ea typeface="+mn-ea"/>
                  <a:cs typeface="+mn-cs"/>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4227"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endParaRPr lang="en-US" sz="1600">
              <a:solidFill>
                <a:srgbClr val="FFFFFF"/>
              </a:solidFill>
              <a:effectLst/>
              <a:latin typeface="Comic Sans MS" charset="0"/>
            </a:endParaRPr>
          </a:p>
        </p:txBody>
      </p:sp>
      <p:sp>
        <p:nvSpPr>
          <p:cNvPr id="94228"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1200" b="1">
                <a:solidFill>
                  <a:srgbClr val="FFFFFF"/>
                </a:solidFill>
                <a:effectLst/>
                <a:latin typeface="Comic Sans MS" charset="0"/>
              </a:rPr>
              <a:t>Gen. 17</a:t>
            </a: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4800" b="1">
                <a:solidFill>
                  <a:srgbClr val="00DFCA"/>
                </a:solidFill>
                <a:effectLst>
                  <a:outerShdw blurRad="38100" dist="38100" dir="2700000" algn="tl">
                    <a:srgbClr val="000000"/>
                  </a:outerShdw>
                </a:effectLst>
                <a:latin typeface="Comic Sans MS" charset="0"/>
              </a:rPr>
              <a:t>ISHMAEL &amp; ISAAC</a:t>
            </a: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4237" name="Rectangle 4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94238" name="Rectangle 4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94239" name="Rectangle 4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94240" name="Rectangle 4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4244"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28</a:t>
            </a:r>
          </a:p>
        </p:txBody>
      </p:sp>
      <p:sp>
        <p:nvSpPr>
          <p:cNvPr id="94246"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721987" name="Rectangle 67"/>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fontAlgn="base">
              <a:spcBef>
                <a:spcPct val="0"/>
              </a:spcBef>
              <a:defRPr/>
            </a:pPr>
            <a:r>
              <a:rPr lang="en-US" b="1" i="1">
                <a:solidFill>
                  <a:srgbClr val="FFFFFF"/>
                </a:solidFill>
                <a:effectLst/>
                <a:latin typeface="Helvetica" charset="0"/>
              </a:rPr>
              <a:t>Gen. 12:1-3</a:t>
            </a:r>
            <a:endParaRPr lang="en-US" sz="2800" b="1" i="1">
              <a:solidFill>
                <a:srgbClr val="FFFFFF"/>
              </a:solidFill>
              <a:effectLst/>
              <a:latin typeface="Helvetica" charset="0"/>
            </a:endParaRPr>
          </a:p>
        </p:txBody>
      </p:sp>
      <p:grpSp>
        <p:nvGrpSpPr>
          <p:cNvPr id="94248" name="Group 69"/>
          <p:cNvGrpSpPr>
            <a:grpSpLocks/>
          </p:cNvGrpSpPr>
          <p:nvPr/>
        </p:nvGrpSpPr>
        <p:grpSpPr bwMode="auto">
          <a:xfrm>
            <a:off x="519113" y="7938"/>
            <a:ext cx="854075" cy="1704975"/>
            <a:chOff x="327" y="5"/>
            <a:chExt cx="538" cy="1074"/>
          </a:xfrm>
        </p:grpSpPr>
        <p:sp>
          <p:nvSpPr>
            <p:cNvPr id="721990" name="Rectangle 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grpSp>
        <p:nvGrpSpPr>
          <p:cNvPr id="94249" name="Group 57"/>
          <p:cNvGrpSpPr>
            <a:grpSpLocks/>
          </p:cNvGrpSpPr>
          <p:nvPr/>
        </p:nvGrpSpPr>
        <p:grpSpPr bwMode="auto">
          <a:xfrm>
            <a:off x="6153150" y="747713"/>
            <a:ext cx="901700" cy="1768475"/>
            <a:chOff x="6153150" y="2946400"/>
            <a:chExt cx="901700" cy="1682749"/>
          </a:xfrm>
        </p:grpSpPr>
        <p:grpSp>
          <p:nvGrpSpPr>
            <p:cNvPr id="94250" name="Group 85"/>
            <p:cNvGrpSpPr>
              <a:grpSpLocks/>
            </p:cNvGrpSpPr>
            <p:nvPr/>
          </p:nvGrpSpPr>
          <p:grpSpPr bwMode="auto">
            <a:xfrm>
              <a:off x="6153150" y="3681413"/>
              <a:ext cx="901700" cy="947736"/>
              <a:chOff x="1557" y="1007"/>
              <a:chExt cx="2105" cy="1949"/>
            </a:xfrm>
          </p:grpSpPr>
          <p:grpSp>
            <p:nvGrpSpPr>
              <p:cNvPr id="94254" name="Group 87"/>
              <p:cNvGrpSpPr>
                <a:grpSpLocks/>
              </p:cNvGrpSpPr>
              <p:nvPr/>
            </p:nvGrpSpPr>
            <p:grpSpPr bwMode="auto">
              <a:xfrm>
                <a:off x="1557" y="1209"/>
                <a:ext cx="2105" cy="1421"/>
                <a:chOff x="578" y="2316"/>
                <a:chExt cx="2105" cy="1421"/>
              </a:xfrm>
            </p:grpSpPr>
            <p:sp>
              <p:nvSpPr>
                <p:cNvPr id="69" name="Freeform 88" descr="Cork"/>
                <p:cNvSpPr>
                  <a:spLocks/>
                </p:cNvSpPr>
                <p:nvPr/>
              </p:nvSpPr>
              <p:spPr bwMode="auto">
                <a:xfrm>
                  <a:off x="634" y="2317"/>
                  <a:ext cx="2049" cy="255"/>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70" name="Freeform 89" descr="Cork"/>
                <p:cNvSpPr>
                  <a:spLocks/>
                </p:cNvSpPr>
                <p:nvPr/>
              </p:nvSpPr>
              <p:spPr bwMode="auto">
                <a:xfrm>
                  <a:off x="578" y="2507"/>
                  <a:ext cx="2075" cy="1230"/>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64" name="Freeform 91"/>
              <p:cNvSpPr>
                <a:spLocks/>
              </p:cNvSpPr>
              <p:nvPr/>
            </p:nvSpPr>
            <p:spPr bwMode="auto">
              <a:xfrm>
                <a:off x="1616" y="2648"/>
                <a:ext cx="89" cy="276"/>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5" name="Freeform 92"/>
              <p:cNvSpPr>
                <a:spLocks/>
              </p:cNvSpPr>
              <p:nvPr/>
            </p:nvSpPr>
            <p:spPr bwMode="auto">
              <a:xfrm>
                <a:off x="1635" y="2648"/>
                <a:ext cx="107" cy="308"/>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6" name="Freeform 93"/>
              <p:cNvSpPr>
                <a:spLocks/>
              </p:cNvSpPr>
              <p:nvPr/>
            </p:nvSpPr>
            <p:spPr bwMode="auto">
              <a:xfrm>
                <a:off x="3010" y="2583"/>
                <a:ext cx="152" cy="329"/>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7" name="Freeform 94"/>
              <p:cNvSpPr>
                <a:spLocks/>
              </p:cNvSpPr>
              <p:nvPr/>
            </p:nvSpPr>
            <p:spPr bwMode="auto">
              <a:xfrm>
                <a:off x="1713" y="1024"/>
                <a:ext cx="100" cy="438"/>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68" name="Freeform 95"/>
              <p:cNvSpPr>
                <a:spLocks/>
              </p:cNvSpPr>
              <p:nvPr/>
            </p:nvSpPr>
            <p:spPr bwMode="auto">
              <a:xfrm>
                <a:off x="3432" y="1008"/>
                <a:ext cx="156" cy="357"/>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grpSp>
          <p:nvGrpSpPr>
            <p:cNvPr id="94251" name="Group 98"/>
            <p:cNvGrpSpPr>
              <a:grpSpLocks/>
            </p:cNvGrpSpPr>
            <p:nvPr/>
          </p:nvGrpSpPr>
          <p:grpSpPr bwMode="auto">
            <a:xfrm>
              <a:off x="6192838" y="2946400"/>
              <a:ext cx="671513" cy="1408113"/>
              <a:chOff x="3925" y="1840"/>
              <a:chExt cx="423" cy="887"/>
            </a:xfrm>
          </p:grpSpPr>
          <p:sp>
            <p:nvSpPr>
              <p:cNvPr id="61" name="Rectangle 96"/>
              <p:cNvSpPr>
                <a:spLocks noChangeArrowheads="1"/>
              </p:cNvSpPr>
              <p:nvPr/>
            </p:nvSpPr>
            <p:spPr bwMode="auto">
              <a:xfrm>
                <a:off x="3929" y="1840"/>
                <a:ext cx="114" cy="286"/>
              </a:xfrm>
              <a:prstGeom prst="rect">
                <a:avLst/>
              </a:prstGeom>
              <a:noFill/>
              <a:ln w="9525">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fontAlgn="base">
                  <a:spcBef>
                    <a:spcPct val="0"/>
                  </a:spcBef>
                  <a:defRPr/>
                </a:pPr>
                <a:endParaRPr lang="en-US" sz="2400" i="1">
                  <a:solidFill>
                    <a:srgbClr val="FFFFFF"/>
                  </a:solidFill>
                  <a:latin typeface="Helvetica" pitchFamily="-107" charset="0"/>
                  <a:ea typeface="+mn-ea"/>
                  <a:cs typeface="+mn-cs"/>
                </a:endParaRPr>
              </a:p>
            </p:txBody>
          </p:sp>
          <p:sp>
            <p:nvSpPr>
              <p:cNvPr id="62" name="Rectangle 97"/>
              <p:cNvSpPr>
                <a:spLocks noChangeArrowheads="1"/>
              </p:cNvSpPr>
              <p:nvPr/>
            </p:nvSpPr>
            <p:spPr bwMode="auto">
              <a:xfrm>
                <a:off x="3925" y="2341"/>
                <a:ext cx="423" cy="386"/>
              </a:xfrm>
              <a:prstGeom prst="rect">
                <a:avLst/>
              </a:prstGeom>
              <a:noFill/>
              <a:ln w="9525">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fontAlgn="base">
                  <a:spcBef>
                    <a:spcPct val="0"/>
                  </a:spcBef>
                  <a:defRPr/>
                </a:pPr>
                <a:r>
                  <a:rPr lang="en-US" i="1">
                    <a:solidFill>
                      <a:srgbClr val="000000"/>
                    </a:solidFill>
                    <a:effectLst>
                      <a:outerShdw blurRad="38100" dist="38100" dir="2700000" algn="tl">
                        <a:srgbClr val="FFFFFF"/>
                      </a:outerShdw>
                    </a:effectLst>
                    <a:latin typeface="Kosher-Normal" charset="0"/>
                  </a:rPr>
                  <a:t>AC</a:t>
                </a:r>
                <a:endParaRPr lang="en-US" sz="2000" i="1">
                  <a:solidFill>
                    <a:srgbClr val="000000"/>
                  </a:solidFill>
                  <a:effectLst>
                    <a:outerShdw blurRad="38100" dist="38100" dir="2700000" algn="tl">
                      <a:srgbClr val="FFFFFF"/>
                    </a:outerShdw>
                  </a:effectLst>
                  <a:latin typeface="Helvetica" charset="0"/>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6258"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800" b="1">
                <a:solidFill>
                  <a:srgbClr val="790015"/>
                </a:solidFill>
                <a:effectLst/>
                <a:latin typeface="Times"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1800" b="1">
                <a:solidFill>
                  <a:srgbClr val="FFFF00"/>
                </a:solidFill>
                <a:effectLst/>
                <a:latin typeface="Times" pitchFamily="-107" charset="0"/>
                <a:ea typeface="+mn-ea"/>
                <a:cs typeface="+mn-cs"/>
              </a:rPr>
              <a:t>ca. 2000 B.C.</a:t>
            </a:r>
          </a:p>
        </p:txBody>
      </p:sp>
      <p:sp>
        <p:nvSpPr>
          <p:cNvPr id="96265"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790015"/>
                </a:solidFill>
                <a:effectLst/>
                <a:latin typeface="Times" charset="0"/>
              </a:rPr>
              <a:t>The CALL</a:t>
            </a:r>
          </a:p>
        </p:txBody>
      </p:sp>
      <p:sp>
        <p:nvSpPr>
          <p:cNvPr id="96266"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790015"/>
                </a:solidFill>
                <a:effectLst/>
                <a:latin typeface="Times" charset="0"/>
              </a:rPr>
              <a:t>L - S - B</a:t>
            </a:r>
          </a:p>
        </p:txBody>
      </p:sp>
      <p:sp>
        <p:nvSpPr>
          <p:cNvPr id="96267"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b="1">
                <a:solidFill>
                  <a:srgbClr val="FFFFFF"/>
                </a:solidFill>
                <a:effectLst/>
                <a:latin typeface="Times" charset="0"/>
              </a:rPr>
              <a:t>I - I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fontAlgn="base">
              <a:spcBef>
                <a:spcPct val="0"/>
              </a:spcBef>
              <a:defRPr/>
            </a:pPr>
            <a:endParaRPr lang="en-US" sz="2800">
              <a:solidFill>
                <a:srgbClr val="FFD34A"/>
              </a:solidFill>
              <a:effectLst/>
              <a:latin typeface="Times" pitchFamily="-107" charset="0"/>
              <a:ea typeface="+mn-ea"/>
              <a:cs typeface="+mn-cs"/>
            </a:endParaRPr>
          </a:p>
          <a:p>
            <a:pPr fontAlgn="base">
              <a:spcBef>
                <a:spcPct val="0"/>
              </a:spcBef>
              <a:defRPr/>
            </a:pPr>
            <a:endParaRPr lang="en-US" sz="2800">
              <a:solidFill>
                <a:srgbClr val="FFD34A"/>
              </a:solidFill>
              <a:effectLst/>
              <a:latin typeface="Times" pitchFamily="-107" charset="0"/>
              <a:ea typeface="+mn-ea"/>
              <a:cs typeface="+mn-cs"/>
            </a:endParaRPr>
          </a:p>
          <a:p>
            <a:pPr fontAlgn="base">
              <a:spcBef>
                <a:spcPct val="0"/>
              </a:spcBef>
              <a:defRPr/>
            </a:pPr>
            <a:r>
              <a:rPr lang="en-US" sz="2800">
                <a:solidFill>
                  <a:srgbClr val="FFD34A"/>
                </a:solidFill>
                <a:effectLst/>
                <a:latin typeface="Times" pitchFamily="-107" charset="0"/>
                <a:ea typeface="+mn-ea"/>
                <a:cs typeface="+mn-cs"/>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8800">
                <a:solidFill>
                  <a:srgbClr val="51DC00"/>
                </a:solidFill>
                <a:effectLst/>
                <a:latin typeface="Times" charset="0"/>
              </a:rPr>
              <a:t>A</a:t>
            </a:r>
            <a:r>
              <a:rPr lang="en-US" sz="6000">
                <a:solidFill>
                  <a:srgbClr val="FFFF00"/>
                </a:solidFill>
                <a:effectLst/>
                <a:latin typeface="Times" charset="0"/>
              </a:rPr>
              <a:t>JMJ</a:t>
            </a:r>
            <a:endParaRPr lang="en-US" sz="6000">
              <a:solidFill>
                <a:srgbClr val="FFD34A"/>
              </a:solidFill>
              <a:effectLst/>
              <a:latin typeface="Times"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6274"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400" b="1">
                <a:solidFill>
                  <a:srgbClr val="FFFFFF"/>
                </a:solidFill>
                <a:effectLst/>
                <a:latin typeface="Times" charset="0"/>
              </a:rPr>
              <a:t>ABRAHAM</a:t>
            </a: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2" name="Group 29"/>
          <p:cNvGrpSpPr>
            <a:grpSpLocks/>
          </p:cNvGrpSpPr>
          <p:nvPr/>
        </p:nvGrpSpPr>
        <p:grpSpPr bwMode="auto">
          <a:xfrm>
            <a:off x="4787900" y="4699000"/>
            <a:ext cx="3683000" cy="1549400"/>
            <a:chOff x="3048" y="3064"/>
            <a:chExt cx="2320" cy="976"/>
          </a:xfrm>
        </p:grpSpPr>
        <p:grpSp>
          <p:nvGrpSpPr>
            <p:cNvPr id="96325"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60" name="Rectangle 32"/>
              <p:cNvSpPr>
                <a:spLocks noChangeArrowheads="1"/>
              </p:cNvSpPr>
              <p:nvPr/>
            </p:nvSpPr>
            <p:spPr bwMode="auto">
              <a:xfrm>
                <a:off x="776" y="3093"/>
                <a:ext cx="4296"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fontAlgn="base">
                  <a:spcBef>
                    <a:spcPct val="0"/>
                  </a:spcBef>
                  <a:defRPr/>
                </a:pPr>
                <a:r>
                  <a:rPr lang="en-US" sz="2800" b="1">
                    <a:solidFill>
                      <a:srgbClr val="FFFF00"/>
                    </a:solidFill>
                    <a:effectLst/>
                    <a:latin typeface="Times" charset="0"/>
                  </a:rPr>
                  <a:t>JEWISH PEOPLE</a:t>
                </a:r>
                <a:endParaRPr lang="en-US" sz="2800" b="1">
                  <a:solidFill>
                    <a:srgbClr val="FFFFFF"/>
                  </a:solidFill>
                  <a:effectLst/>
                  <a:latin typeface="Times" charset="0"/>
                </a:endParaRPr>
              </a:p>
              <a:p>
                <a:pPr fontAlgn="base">
                  <a:spcBef>
                    <a:spcPct val="0"/>
                  </a:spcBef>
                  <a:defRPr/>
                </a:pPr>
                <a:r>
                  <a:rPr lang="en-US" sz="2800" b="1">
                    <a:solidFill>
                      <a:srgbClr val="FFFFFF"/>
                    </a:solidFill>
                    <a:effectLst/>
                    <a:latin typeface="Times" charset="0"/>
                  </a:rPr>
                  <a:t>THROUGH </a:t>
                </a:r>
                <a:r>
                  <a:rPr lang="en-US" sz="2800" b="1">
                    <a:solidFill>
                      <a:srgbClr val="00FFCC"/>
                    </a:solidFill>
                    <a:effectLst/>
                    <a:latin typeface="Times" charset="0"/>
                  </a:rPr>
                  <a:t>ISAAC</a:t>
                </a:r>
                <a:endParaRPr lang="en-US" sz="2800" b="1">
                  <a:solidFill>
                    <a:srgbClr val="FFFFFF"/>
                  </a:solidFill>
                  <a:effectLst/>
                  <a:latin typeface="Times"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96321"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65" name="Rectangle 37"/>
              <p:cNvSpPr>
                <a:spLocks noChangeArrowheads="1"/>
              </p:cNvSpPr>
              <p:nvPr/>
            </p:nvSpPr>
            <p:spPr bwMode="auto">
              <a:xfrm>
                <a:off x="779" y="3093"/>
                <a:ext cx="4624"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fontAlgn="base">
                  <a:spcBef>
                    <a:spcPct val="0"/>
                  </a:spcBef>
                  <a:defRPr/>
                </a:pPr>
                <a:r>
                  <a:rPr lang="en-US" sz="2800" b="1">
                    <a:solidFill>
                      <a:srgbClr val="FFFF00"/>
                    </a:solidFill>
                    <a:effectLst/>
                    <a:latin typeface="Times" charset="0"/>
                  </a:rPr>
                  <a:t>  ARABIC PEOPLES</a:t>
                </a:r>
                <a:endParaRPr lang="en-US" sz="2800" b="1">
                  <a:solidFill>
                    <a:srgbClr val="FFFFFF"/>
                  </a:solidFill>
                  <a:effectLst/>
                  <a:latin typeface="Times" charset="0"/>
                </a:endParaRPr>
              </a:p>
              <a:p>
                <a:pPr algn="r" fontAlgn="base">
                  <a:spcBef>
                    <a:spcPct val="0"/>
                  </a:spcBef>
                  <a:defRPr/>
                </a:pPr>
                <a:r>
                  <a:rPr lang="en-US" sz="2800" b="1">
                    <a:solidFill>
                      <a:srgbClr val="FFFFFF"/>
                    </a:solidFill>
                    <a:effectLst/>
                    <a:latin typeface="Times" charset="0"/>
                  </a:rPr>
                  <a:t>THROUGH </a:t>
                </a:r>
                <a:r>
                  <a:rPr lang="en-US" sz="2800" b="1">
                    <a:solidFill>
                      <a:srgbClr val="00FF00"/>
                    </a:solidFill>
                    <a:effectLst/>
                    <a:latin typeface="Times" charset="0"/>
                  </a:rPr>
                  <a:t>ISHMAEL</a:t>
                </a:r>
                <a:endParaRPr lang="en-US" sz="2800" b="1">
                  <a:solidFill>
                    <a:srgbClr val="FFFFFF"/>
                  </a:solidFill>
                  <a:effectLst/>
                  <a:latin typeface="Times"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90567" name="Oval 39"/>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68" name="Oval 40"/>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6287"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96288" name="Rectangle 5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96289"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96290" name="Rectangle 5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6294"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29</a:t>
            </a:r>
          </a:p>
        </p:txBody>
      </p:sp>
      <p:sp>
        <p:nvSpPr>
          <p:cNvPr id="96296" name="Text Box 60"/>
          <p:cNvSpPr txBox="1">
            <a:spLocks noChangeArrowheads="1"/>
          </p:cNvSpPr>
          <p:nvPr/>
        </p:nvSpPr>
        <p:spPr bwMode="auto">
          <a:xfrm>
            <a:off x="6943725" y="60769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96297"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FFFF"/>
                </a:solidFill>
                <a:effectLst/>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fontAlgn="base">
              <a:spcBef>
                <a:spcPct val="0"/>
              </a:spcBef>
              <a:defRPr/>
            </a:pPr>
            <a:endParaRPr lang="en-US" sz="2800">
              <a:solidFill>
                <a:srgbClr val="1822CD"/>
              </a:solidFill>
              <a:effectLst>
                <a:outerShdw blurRad="38100" dist="38100" dir="2700000" algn="tl">
                  <a:srgbClr val="000000"/>
                </a:outerShdw>
              </a:effectLst>
              <a:latin typeface="Comic Sans MS" pitchFamily="-107" charset="0"/>
              <a:ea typeface="+mn-ea"/>
              <a:cs typeface="+mn-cs"/>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fontAlgn="base">
              <a:spcBef>
                <a:spcPct val="0"/>
              </a:spcBef>
              <a:defRPr/>
            </a:pPr>
            <a:endParaRPr lang="en-US" sz="2800">
              <a:solidFill>
                <a:srgbClr val="1822CD"/>
              </a:solidFill>
              <a:effectLst>
                <a:outerShdw blurRad="38100" dist="38100" dir="2700000" algn="tl">
                  <a:srgbClr val="000000"/>
                </a:outerShdw>
              </a:effectLst>
              <a:latin typeface="Comic Sans MS" pitchFamily="-107" charset="0"/>
              <a:ea typeface="+mn-ea"/>
              <a:cs typeface="+mn-cs"/>
            </a:endParaRPr>
          </a:p>
        </p:txBody>
      </p:sp>
      <p:grpSp>
        <p:nvGrpSpPr>
          <p:cNvPr id="96301"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96302"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fontAlgn="base">
              <a:spcBef>
                <a:spcPct val="0"/>
              </a:spcBef>
              <a:defRPr/>
            </a:pPr>
            <a:endParaRPr lang="en-US" sz="1600">
              <a:solidFill>
                <a:srgbClr val="00DFCA"/>
              </a:solidFill>
              <a:effectLst/>
              <a:latin typeface="Comic Sans MS" pitchFamily="-107" charset="0"/>
              <a:ea typeface="+mn-ea"/>
              <a:cs typeface="+mn-cs"/>
            </a:endParaRPr>
          </a:p>
        </p:txBody>
      </p:sp>
      <p:sp>
        <p:nvSpPr>
          <p:cNvPr id="76" name="Rectangle 67"/>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fontAlgn="base">
              <a:spcBef>
                <a:spcPct val="0"/>
              </a:spcBef>
              <a:defRPr/>
            </a:pPr>
            <a:r>
              <a:rPr lang="en-US" b="1" i="1">
                <a:solidFill>
                  <a:srgbClr val="FFFFFF"/>
                </a:solidFill>
                <a:effectLst/>
                <a:latin typeface="Helvetica" charset="0"/>
              </a:rPr>
              <a:t>Gen. 12:1-3</a:t>
            </a:r>
            <a:endParaRPr lang="en-US" sz="2800" b="1" i="1">
              <a:solidFill>
                <a:srgbClr val="FFFFFF"/>
              </a:solidFill>
              <a:effectLst/>
              <a:latin typeface="Helvetica" charset="0"/>
            </a:endParaRPr>
          </a:p>
        </p:txBody>
      </p:sp>
      <p:grpSp>
        <p:nvGrpSpPr>
          <p:cNvPr id="96306" name="Group 76"/>
          <p:cNvGrpSpPr>
            <a:grpSpLocks/>
          </p:cNvGrpSpPr>
          <p:nvPr/>
        </p:nvGrpSpPr>
        <p:grpSpPr bwMode="auto">
          <a:xfrm>
            <a:off x="6153150" y="747713"/>
            <a:ext cx="901700" cy="1768475"/>
            <a:chOff x="6153150" y="2946400"/>
            <a:chExt cx="901700" cy="1682749"/>
          </a:xfrm>
        </p:grpSpPr>
        <p:grpSp>
          <p:nvGrpSpPr>
            <p:cNvPr id="96307" name="Group 85"/>
            <p:cNvGrpSpPr>
              <a:grpSpLocks/>
            </p:cNvGrpSpPr>
            <p:nvPr/>
          </p:nvGrpSpPr>
          <p:grpSpPr bwMode="auto">
            <a:xfrm>
              <a:off x="6153150" y="3681413"/>
              <a:ext cx="901700" cy="947736"/>
              <a:chOff x="1557" y="1007"/>
              <a:chExt cx="2105" cy="1949"/>
            </a:xfrm>
          </p:grpSpPr>
          <p:grpSp>
            <p:nvGrpSpPr>
              <p:cNvPr id="96311" name="Group 87"/>
              <p:cNvGrpSpPr>
                <a:grpSpLocks/>
              </p:cNvGrpSpPr>
              <p:nvPr/>
            </p:nvGrpSpPr>
            <p:grpSpPr bwMode="auto">
              <a:xfrm>
                <a:off x="1557" y="1209"/>
                <a:ext cx="2105" cy="1421"/>
                <a:chOff x="578" y="2316"/>
                <a:chExt cx="2105" cy="1421"/>
              </a:xfrm>
            </p:grpSpPr>
            <p:sp>
              <p:nvSpPr>
                <p:cNvPr id="88" name="Freeform 88" descr="Cork"/>
                <p:cNvSpPr>
                  <a:spLocks/>
                </p:cNvSpPr>
                <p:nvPr/>
              </p:nvSpPr>
              <p:spPr bwMode="auto">
                <a:xfrm>
                  <a:off x="634" y="2317"/>
                  <a:ext cx="2049" cy="255"/>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9" name="Freeform 89" descr="Cork"/>
                <p:cNvSpPr>
                  <a:spLocks/>
                </p:cNvSpPr>
                <p:nvPr/>
              </p:nvSpPr>
              <p:spPr bwMode="auto">
                <a:xfrm>
                  <a:off x="578" y="2507"/>
                  <a:ext cx="2075" cy="1230"/>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83" name="Freeform 91"/>
              <p:cNvSpPr>
                <a:spLocks/>
              </p:cNvSpPr>
              <p:nvPr/>
            </p:nvSpPr>
            <p:spPr bwMode="auto">
              <a:xfrm>
                <a:off x="1616" y="2648"/>
                <a:ext cx="89" cy="276"/>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4" name="Freeform 92"/>
              <p:cNvSpPr>
                <a:spLocks/>
              </p:cNvSpPr>
              <p:nvPr/>
            </p:nvSpPr>
            <p:spPr bwMode="auto">
              <a:xfrm>
                <a:off x="1635" y="2648"/>
                <a:ext cx="107" cy="308"/>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5" name="Freeform 93"/>
              <p:cNvSpPr>
                <a:spLocks/>
              </p:cNvSpPr>
              <p:nvPr/>
            </p:nvSpPr>
            <p:spPr bwMode="auto">
              <a:xfrm>
                <a:off x="3010" y="2583"/>
                <a:ext cx="152" cy="329"/>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6" name="Freeform 94"/>
              <p:cNvSpPr>
                <a:spLocks/>
              </p:cNvSpPr>
              <p:nvPr/>
            </p:nvSpPr>
            <p:spPr bwMode="auto">
              <a:xfrm>
                <a:off x="1713" y="1024"/>
                <a:ext cx="100" cy="438"/>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7" name="Freeform 95"/>
              <p:cNvSpPr>
                <a:spLocks/>
              </p:cNvSpPr>
              <p:nvPr/>
            </p:nvSpPr>
            <p:spPr bwMode="auto">
              <a:xfrm>
                <a:off x="3432" y="1008"/>
                <a:ext cx="156" cy="357"/>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grpSp>
          <p:nvGrpSpPr>
            <p:cNvPr id="96308" name="Group 98"/>
            <p:cNvGrpSpPr>
              <a:grpSpLocks/>
            </p:cNvGrpSpPr>
            <p:nvPr/>
          </p:nvGrpSpPr>
          <p:grpSpPr bwMode="auto">
            <a:xfrm>
              <a:off x="6192838" y="2946400"/>
              <a:ext cx="671513" cy="1408113"/>
              <a:chOff x="3925" y="1840"/>
              <a:chExt cx="423" cy="887"/>
            </a:xfrm>
          </p:grpSpPr>
          <p:sp>
            <p:nvSpPr>
              <p:cNvPr id="80" name="Rectangle 96"/>
              <p:cNvSpPr>
                <a:spLocks noChangeArrowheads="1"/>
              </p:cNvSpPr>
              <p:nvPr/>
            </p:nvSpPr>
            <p:spPr bwMode="auto">
              <a:xfrm>
                <a:off x="3929" y="1840"/>
                <a:ext cx="114" cy="286"/>
              </a:xfrm>
              <a:prstGeom prst="rect">
                <a:avLst/>
              </a:prstGeom>
              <a:noFill/>
              <a:ln w="9525">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fontAlgn="base">
                  <a:spcBef>
                    <a:spcPct val="0"/>
                  </a:spcBef>
                  <a:defRPr/>
                </a:pPr>
                <a:endParaRPr lang="en-US" sz="2400" i="1">
                  <a:solidFill>
                    <a:srgbClr val="FFFFFF"/>
                  </a:solidFill>
                  <a:latin typeface="Helvetica" pitchFamily="-107" charset="0"/>
                  <a:ea typeface="+mn-ea"/>
                  <a:cs typeface="+mn-cs"/>
                </a:endParaRPr>
              </a:p>
            </p:txBody>
          </p:sp>
          <p:sp>
            <p:nvSpPr>
              <p:cNvPr id="81" name="Rectangle 97"/>
              <p:cNvSpPr>
                <a:spLocks noChangeArrowheads="1"/>
              </p:cNvSpPr>
              <p:nvPr/>
            </p:nvSpPr>
            <p:spPr bwMode="auto">
              <a:xfrm>
                <a:off x="3925" y="2341"/>
                <a:ext cx="423" cy="386"/>
              </a:xfrm>
              <a:prstGeom prst="rect">
                <a:avLst/>
              </a:prstGeom>
              <a:noFill/>
              <a:ln w="9525">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fontAlgn="base">
                  <a:spcBef>
                    <a:spcPct val="0"/>
                  </a:spcBef>
                  <a:defRPr/>
                </a:pPr>
                <a:r>
                  <a:rPr lang="en-US" i="1">
                    <a:solidFill>
                      <a:srgbClr val="000000"/>
                    </a:solidFill>
                    <a:effectLst>
                      <a:outerShdw blurRad="38100" dist="38100" dir="2700000" algn="tl">
                        <a:srgbClr val="FFFFFF"/>
                      </a:outerShdw>
                    </a:effectLst>
                    <a:latin typeface="Kosher-Normal" charset="0"/>
                  </a:rPr>
                  <a:t>AC</a:t>
                </a:r>
                <a:endParaRPr lang="en-US" sz="2000" i="1">
                  <a:solidFill>
                    <a:srgbClr val="000000"/>
                  </a:solidFill>
                  <a:effectLst>
                    <a:outerShdw blurRad="38100" dist="38100" dir="2700000" algn="tl">
                      <a:srgbClr val="FFFFFF"/>
                    </a:outerShdw>
                  </a:effectLst>
                  <a:latin typeface="Helvetica" charset="0"/>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8306"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800" b="1">
                <a:solidFill>
                  <a:srgbClr val="790015"/>
                </a:solidFill>
                <a:effectLst/>
                <a:latin typeface="Times"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fontAlgn="base">
              <a:defRPr/>
            </a:pPr>
            <a:r>
              <a:rPr lang="en-US" sz="1800" b="1">
                <a:solidFill>
                  <a:srgbClr val="FFFF00"/>
                </a:solidFill>
                <a:effectLst/>
                <a:latin typeface="Times" pitchFamily="-107" charset="0"/>
                <a:ea typeface="+mn-ea"/>
                <a:cs typeface="+mn-cs"/>
              </a:rPr>
              <a:t>ca. 2000 B.C.</a:t>
            </a:r>
          </a:p>
        </p:txBody>
      </p:sp>
      <p:sp>
        <p:nvSpPr>
          <p:cNvPr id="98313"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790015"/>
                </a:solidFill>
                <a:effectLst/>
                <a:latin typeface="Times" charset="0"/>
              </a:rPr>
              <a:t>The CALL</a:t>
            </a:r>
          </a:p>
        </p:txBody>
      </p:sp>
      <p:sp>
        <p:nvSpPr>
          <p:cNvPr id="98314"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800" b="1">
                <a:solidFill>
                  <a:srgbClr val="790015"/>
                </a:solidFill>
                <a:effectLst/>
                <a:latin typeface="Times" charset="0"/>
              </a:rPr>
              <a:t>L - S - B</a:t>
            </a:r>
          </a:p>
        </p:txBody>
      </p:sp>
      <p:sp>
        <p:nvSpPr>
          <p:cNvPr id="98315"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3200" b="1">
                <a:solidFill>
                  <a:srgbClr val="FFFFFF"/>
                </a:solidFill>
                <a:effectLst/>
                <a:latin typeface="Times" charset="0"/>
              </a:rPr>
              <a:t>I - I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68"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fontAlgn="base">
              <a:spcBef>
                <a:spcPct val="0"/>
              </a:spcBef>
              <a:defRPr/>
            </a:pPr>
            <a:endParaRPr lang="en-US" sz="2800">
              <a:solidFill>
                <a:srgbClr val="FFD34A"/>
              </a:solidFill>
              <a:effectLst/>
              <a:latin typeface="Times" pitchFamily="-107" charset="0"/>
              <a:ea typeface="+mn-ea"/>
              <a:cs typeface="+mn-cs"/>
            </a:endParaRPr>
          </a:p>
          <a:p>
            <a:pPr fontAlgn="base">
              <a:spcBef>
                <a:spcPct val="0"/>
              </a:spcBef>
              <a:defRPr/>
            </a:pPr>
            <a:endParaRPr lang="en-US" sz="2800">
              <a:solidFill>
                <a:srgbClr val="FFD34A"/>
              </a:solidFill>
              <a:effectLst/>
              <a:latin typeface="Times" pitchFamily="-107" charset="0"/>
              <a:ea typeface="+mn-ea"/>
              <a:cs typeface="+mn-cs"/>
            </a:endParaRPr>
          </a:p>
          <a:p>
            <a:pPr fontAlgn="base">
              <a:spcBef>
                <a:spcPct val="0"/>
              </a:spcBef>
              <a:defRPr/>
            </a:pPr>
            <a:r>
              <a:rPr lang="en-US" sz="2800">
                <a:solidFill>
                  <a:srgbClr val="FFD34A"/>
                </a:solidFill>
                <a:effectLst/>
                <a:latin typeface="Times" pitchFamily="-107" charset="0"/>
                <a:ea typeface="+mn-ea"/>
                <a:cs typeface="+mn-cs"/>
              </a:rPr>
              <a:t>        </a:t>
            </a:r>
          </a:p>
        </p:txBody>
      </p:sp>
      <p:sp>
        <p:nvSpPr>
          <p:cNvPr id="791569"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8800">
                <a:solidFill>
                  <a:srgbClr val="51DC00"/>
                </a:solidFill>
                <a:effectLst/>
                <a:latin typeface="Times" charset="0"/>
              </a:rPr>
              <a:t>A</a:t>
            </a:r>
            <a:r>
              <a:rPr lang="en-US" sz="6000">
                <a:solidFill>
                  <a:srgbClr val="FFFF00"/>
                </a:solidFill>
                <a:effectLst/>
                <a:latin typeface="Times" charset="0"/>
              </a:rPr>
              <a:t>JMJ</a:t>
            </a:r>
            <a:endParaRPr lang="en-US" sz="6000">
              <a:solidFill>
                <a:srgbClr val="FFD34A"/>
              </a:solidFill>
              <a:effectLst/>
              <a:latin typeface="Times"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8322"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2400" b="1">
                <a:solidFill>
                  <a:srgbClr val="FFFFFF"/>
                </a:solidFill>
                <a:effectLst/>
                <a:latin typeface="Times" charset="0"/>
              </a:rPr>
              <a:t>ABRAHAM</a:t>
            </a: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98325" name="Group 27"/>
          <p:cNvGrpSpPr>
            <a:grpSpLocks/>
          </p:cNvGrpSpPr>
          <p:nvPr/>
        </p:nvGrpSpPr>
        <p:grpSpPr bwMode="auto">
          <a:xfrm>
            <a:off x="4787900" y="4699000"/>
            <a:ext cx="3683000" cy="1549400"/>
            <a:chOff x="3048" y="3064"/>
            <a:chExt cx="2320" cy="976"/>
          </a:xfrm>
        </p:grpSpPr>
        <p:grpSp>
          <p:nvGrpSpPr>
            <p:cNvPr id="98376"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82" name="Rectangle 30"/>
              <p:cNvSpPr>
                <a:spLocks noChangeArrowheads="1"/>
              </p:cNvSpPr>
              <p:nvPr/>
            </p:nvSpPr>
            <p:spPr bwMode="auto">
              <a:xfrm>
                <a:off x="776" y="3093"/>
                <a:ext cx="4296"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fontAlgn="base">
                  <a:spcBef>
                    <a:spcPct val="0"/>
                  </a:spcBef>
                  <a:defRPr/>
                </a:pPr>
                <a:r>
                  <a:rPr lang="en-US" sz="2800" b="1">
                    <a:solidFill>
                      <a:srgbClr val="FFFF00"/>
                    </a:solidFill>
                    <a:effectLst/>
                    <a:latin typeface="Times" charset="0"/>
                  </a:rPr>
                  <a:t>JEWISH PEOPLE</a:t>
                </a:r>
                <a:endParaRPr lang="en-US" sz="2800" b="1">
                  <a:solidFill>
                    <a:srgbClr val="FFFFFF"/>
                  </a:solidFill>
                  <a:effectLst/>
                  <a:latin typeface="Times" charset="0"/>
                </a:endParaRPr>
              </a:p>
              <a:p>
                <a:pPr fontAlgn="base">
                  <a:spcBef>
                    <a:spcPct val="0"/>
                  </a:spcBef>
                  <a:defRPr/>
                </a:pPr>
                <a:r>
                  <a:rPr lang="en-US" sz="2800" b="1">
                    <a:solidFill>
                      <a:srgbClr val="FFFFFF"/>
                    </a:solidFill>
                    <a:effectLst/>
                    <a:latin typeface="Times" charset="0"/>
                  </a:rPr>
                  <a:t>THROUGH </a:t>
                </a:r>
                <a:r>
                  <a:rPr lang="en-US" sz="2800" b="1">
                    <a:solidFill>
                      <a:srgbClr val="00FFCC"/>
                    </a:solidFill>
                    <a:effectLst/>
                    <a:latin typeface="Times" charset="0"/>
                  </a:rPr>
                  <a:t>ISAAC</a:t>
                </a:r>
                <a:endParaRPr lang="en-US" sz="2800" b="1">
                  <a:solidFill>
                    <a:srgbClr val="FFFFFF"/>
                  </a:solidFill>
                  <a:effectLst/>
                  <a:latin typeface="Times"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grpSp>
        <p:nvGrpSpPr>
          <p:cNvPr id="98326" name="Group 32"/>
          <p:cNvGrpSpPr>
            <a:grpSpLocks/>
          </p:cNvGrpSpPr>
          <p:nvPr/>
        </p:nvGrpSpPr>
        <p:grpSpPr bwMode="auto">
          <a:xfrm>
            <a:off x="601663" y="4686300"/>
            <a:ext cx="4046537" cy="1549400"/>
            <a:chOff x="411" y="3056"/>
            <a:chExt cx="2549" cy="976"/>
          </a:xfrm>
        </p:grpSpPr>
        <p:grpSp>
          <p:nvGrpSpPr>
            <p:cNvPr id="98372"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87" name="Rectangle 35"/>
              <p:cNvSpPr>
                <a:spLocks noChangeArrowheads="1"/>
              </p:cNvSpPr>
              <p:nvPr/>
            </p:nvSpPr>
            <p:spPr bwMode="auto">
              <a:xfrm>
                <a:off x="781" y="3093"/>
                <a:ext cx="4624"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fontAlgn="base">
                  <a:spcBef>
                    <a:spcPct val="0"/>
                  </a:spcBef>
                  <a:defRPr/>
                </a:pPr>
                <a:r>
                  <a:rPr lang="en-US" sz="2800" b="1">
                    <a:solidFill>
                      <a:srgbClr val="FFFF00"/>
                    </a:solidFill>
                    <a:effectLst/>
                    <a:latin typeface="Times" charset="0"/>
                  </a:rPr>
                  <a:t>  ARABIC PEOPLES</a:t>
                </a:r>
                <a:endParaRPr lang="en-US" sz="2800" b="1">
                  <a:solidFill>
                    <a:srgbClr val="FFFFFF"/>
                  </a:solidFill>
                  <a:effectLst/>
                  <a:latin typeface="Times" charset="0"/>
                </a:endParaRPr>
              </a:p>
              <a:p>
                <a:pPr algn="r" fontAlgn="base">
                  <a:spcBef>
                    <a:spcPct val="0"/>
                  </a:spcBef>
                  <a:defRPr/>
                </a:pPr>
                <a:r>
                  <a:rPr lang="en-US" sz="2800" b="1">
                    <a:solidFill>
                      <a:srgbClr val="FFFFFF"/>
                    </a:solidFill>
                    <a:effectLst/>
                    <a:latin typeface="Times" charset="0"/>
                  </a:rPr>
                  <a:t>THROUGH </a:t>
                </a:r>
                <a:r>
                  <a:rPr lang="en-US" sz="2800" b="1">
                    <a:solidFill>
                      <a:srgbClr val="00FF00"/>
                    </a:solidFill>
                    <a:effectLst/>
                    <a:latin typeface="Times" charset="0"/>
                  </a:rPr>
                  <a:t>ISHMAEL</a:t>
                </a:r>
                <a:endParaRPr lang="en-US" sz="2800" b="1">
                  <a:solidFill>
                    <a:srgbClr val="FFFFFF"/>
                  </a:solidFill>
                  <a:effectLst/>
                  <a:latin typeface="Times" charset="0"/>
                </a:endParaRP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8334" name="Rectangle 4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98335" name="Rectangle 50"/>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98336" name="Rectangle 5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98337" name="Rectangle 5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91605" name="Line 5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98341"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91609" name="Rectangle 57"/>
          <p:cNvSpPr>
            <a:spLocks noChangeArrowheads="1"/>
          </p:cNvSpPr>
          <p:nvPr/>
        </p:nvSpPr>
        <p:spPr bwMode="auto">
          <a:xfrm>
            <a:off x="8083550" y="653097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30</a:t>
            </a:r>
          </a:p>
        </p:txBody>
      </p:sp>
      <p:sp>
        <p:nvSpPr>
          <p:cNvPr id="98343" name="Text Box 58"/>
          <p:cNvSpPr txBox="1">
            <a:spLocks noChangeArrowheads="1"/>
          </p:cNvSpPr>
          <p:nvPr/>
        </p:nvSpPr>
        <p:spPr bwMode="auto">
          <a:xfrm>
            <a:off x="6943725" y="60769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98344" name="Text Box 59"/>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FFFF"/>
                </a:solidFill>
                <a:effectLst/>
                <a:latin typeface="Arial"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fontAlgn="base">
              <a:spcBef>
                <a:spcPct val="0"/>
              </a:spcBef>
              <a:defRPr/>
            </a:pPr>
            <a:endParaRPr lang="en-US" sz="2800">
              <a:solidFill>
                <a:srgbClr val="1822CD"/>
              </a:solidFill>
              <a:effectLst>
                <a:outerShdw blurRad="38100" dist="38100" dir="2700000" algn="tl">
                  <a:srgbClr val="000000"/>
                </a:outerShdw>
              </a:effectLst>
              <a:latin typeface="Comic Sans MS" pitchFamily="-107" charset="0"/>
              <a:ea typeface="+mn-ea"/>
              <a:cs typeface="+mn-cs"/>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fontAlgn="base">
              <a:spcBef>
                <a:spcPct val="0"/>
              </a:spcBef>
              <a:defRPr/>
            </a:pPr>
            <a:endParaRPr lang="en-US" sz="2800">
              <a:solidFill>
                <a:srgbClr val="1822CD"/>
              </a:solidFill>
              <a:effectLst>
                <a:outerShdw blurRad="38100" dist="38100" dir="2700000" algn="tl">
                  <a:srgbClr val="000000"/>
                </a:outerShdw>
              </a:effectLst>
              <a:latin typeface="Comic Sans MS" pitchFamily="-107" charset="0"/>
              <a:ea typeface="+mn-ea"/>
              <a:cs typeface="+mn-cs"/>
            </a:endParaRPr>
          </a:p>
        </p:txBody>
      </p:sp>
      <p:sp>
        <p:nvSpPr>
          <p:cNvPr id="791617" name="Oval 65"/>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618" name="Oval 66"/>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98349" name="Group 67"/>
          <p:cNvGrpSpPr>
            <a:grpSpLocks/>
          </p:cNvGrpSpPr>
          <p:nvPr/>
        </p:nvGrpSpPr>
        <p:grpSpPr bwMode="auto">
          <a:xfrm>
            <a:off x="519113" y="7938"/>
            <a:ext cx="854075" cy="1704975"/>
            <a:chOff x="327" y="5"/>
            <a:chExt cx="538" cy="1074"/>
          </a:xfrm>
        </p:grpSpPr>
        <p:sp>
          <p:nvSpPr>
            <p:cNvPr id="791620" name="Rectangle 6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91621" name="Line 6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grpSp>
        <p:nvGrpSpPr>
          <p:cNvPr id="7" name="Group 73"/>
          <p:cNvGrpSpPr>
            <a:grpSpLocks/>
          </p:cNvGrpSpPr>
          <p:nvPr/>
        </p:nvGrpSpPr>
        <p:grpSpPr bwMode="auto">
          <a:xfrm>
            <a:off x="2863850" y="603250"/>
            <a:ext cx="2555875" cy="2730500"/>
            <a:chOff x="1804" y="380"/>
            <a:chExt cx="1610" cy="1720"/>
          </a:xfrm>
        </p:grpSpPr>
        <p:grpSp>
          <p:nvGrpSpPr>
            <p:cNvPr id="98365"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fontAlgn="base">
                  <a:spcBef>
                    <a:spcPct val="0"/>
                  </a:spcBef>
                  <a:defRPr/>
                </a:pPr>
                <a:endParaRPr lang="en-US" sz="1600">
                  <a:solidFill>
                    <a:srgbClr val="00DFCA"/>
                  </a:solidFill>
                  <a:effectLst/>
                  <a:latin typeface="Comic Sans MS" pitchFamily="-107" charset="0"/>
                  <a:ea typeface="+mn-ea"/>
                  <a:cs typeface="+mn-cs"/>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fontAlgn="base">
                <a:spcBef>
                  <a:spcPct val="0"/>
                </a:spcBef>
                <a:defRPr/>
              </a:pPr>
              <a:endParaRPr lang="en-US" sz="2800">
                <a:solidFill>
                  <a:srgbClr val="00DFCA"/>
                </a:solidFill>
                <a:effectLst>
                  <a:outerShdw blurRad="38100" dist="38100" dir="2700000" algn="tl">
                    <a:srgbClr val="000000"/>
                  </a:outerShdw>
                </a:effectLst>
                <a:latin typeface="Comic Sans MS" pitchFamily="-107" charset="0"/>
                <a:ea typeface="+mn-ea"/>
                <a:cs typeface="+mn-cs"/>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fontAlgn="base">
                <a:spcBef>
                  <a:spcPct val="0"/>
                </a:spcBef>
                <a:defRPr/>
              </a:pPr>
              <a:endParaRPr lang="en-US" sz="2800">
                <a:solidFill>
                  <a:srgbClr val="00DFCA"/>
                </a:solidFill>
                <a:effectLst>
                  <a:outerShdw blurRad="38100" dist="38100" dir="2700000" algn="tl">
                    <a:srgbClr val="000000"/>
                  </a:outerShdw>
                </a:effectLst>
                <a:latin typeface="Comic Sans MS" pitchFamily="-107" charset="0"/>
                <a:ea typeface="+mn-ea"/>
                <a:cs typeface="+mn-cs"/>
              </a:endParaRPr>
            </a:p>
          </p:txBody>
        </p:sp>
      </p:grpSp>
      <p:sp>
        <p:nvSpPr>
          <p:cNvPr id="79" name="Rectangle 67"/>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fontAlgn="base">
              <a:spcBef>
                <a:spcPct val="0"/>
              </a:spcBef>
              <a:defRPr/>
            </a:pPr>
            <a:r>
              <a:rPr lang="en-US" b="1" i="1">
                <a:solidFill>
                  <a:srgbClr val="FFFFFF"/>
                </a:solidFill>
                <a:effectLst/>
                <a:latin typeface="Helvetica" charset="0"/>
              </a:rPr>
              <a:t>Gen. 12:1-3</a:t>
            </a:r>
            <a:endParaRPr lang="en-US" sz="2800" b="1" i="1">
              <a:solidFill>
                <a:srgbClr val="FFFFFF"/>
              </a:solidFill>
              <a:effectLst/>
              <a:latin typeface="Helvetica" charset="0"/>
            </a:endParaRPr>
          </a:p>
        </p:txBody>
      </p:sp>
      <p:grpSp>
        <p:nvGrpSpPr>
          <p:cNvPr id="98352" name="Group 79"/>
          <p:cNvGrpSpPr>
            <a:grpSpLocks/>
          </p:cNvGrpSpPr>
          <p:nvPr/>
        </p:nvGrpSpPr>
        <p:grpSpPr bwMode="auto">
          <a:xfrm>
            <a:off x="6153150" y="747713"/>
            <a:ext cx="901700" cy="1768475"/>
            <a:chOff x="6153150" y="2946400"/>
            <a:chExt cx="901700" cy="1682749"/>
          </a:xfrm>
        </p:grpSpPr>
        <p:grpSp>
          <p:nvGrpSpPr>
            <p:cNvPr id="98353" name="Group 85"/>
            <p:cNvGrpSpPr>
              <a:grpSpLocks/>
            </p:cNvGrpSpPr>
            <p:nvPr/>
          </p:nvGrpSpPr>
          <p:grpSpPr bwMode="auto">
            <a:xfrm>
              <a:off x="6153150" y="3681413"/>
              <a:ext cx="901700" cy="947736"/>
              <a:chOff x="1557" y="1007"/>
              <a:chExt cx="2105" cy="1949"/>
            </a:xfrm>
          </p:grpSpPr>
          <p:grpSp>
            <p:nvGrpSpPr>
              <p:cNvPr id="98357" name="Group 87"/>
              <p:cNvGrpSpPr>
                <a:grpSpLocks/>
              </p:cNvGrpSpPr>
              <p:nvPr/>
            </p:nvGrpSpPr>
            <p:grpSpPr bwMode="auto">
              <a:xfrm>
                <a:off x="1557" y="1209"/>
                <a:ext cx="2105" cy="1421"/>
                <a:chOff x="578" y="2316"/>
                <a:chExt cx="2105" cy="1421"/>
              </a:xfrm>
            </p:grpSpPr>
            <p:sp>
              <p:nvSpPr>
                <p:cNvPr id="91" name="Freeform 88" descr="Cork"/>
                <p:cNvSpPr>
                  <a:spLocks/>
                </p:cNvSpPr>
                <p:nvPr/>
              </p:nvSpPr>
              <p:spPr bwMode="auto">
                <a:xfrm>
                  <a:off x="634" y="2317"/>
                  <a:ext cx="2049" cy="255"/>
                </a:xfrm>
                <a:custGeom>
                  <a:avLst/>
                  <a:gdLst>
                    <a:gd name="T0" fmla="*/ 97 w 592"/>
                    <a:gd name="T1" fmla="*/ 728 h 90"/>
                    <a:gd name="T2" fmla="*/ 263 w 592"/>
                    <a:gd name="T3" fmla="*/ 356 h 90"/>
                    <a:gd name="T4" fmla="*/ 409 w 592"/>
                    <a:gd name="T5" fmla="*/ 290 h 90"/>
                    <a:gd name="T6" fmla="*/ 551 w 592"/>
                    <a:gd name="T7" fmla="*/ 259 h 90"/>
                    <a:gd name="T8" fmla="*/ 1344 w 592"/>
                    <a:gd name="T9" fmla="*/ 276 h 90"/>
                    <a:gd name="T10" fmla="*/ 1821 w 592"/>
                    <a:gd name="T11" fmla="*/ 324 h 90"/>
                    <a:gd name="T12" fmla="*/ 2040 w 592"/>
                    <a:gd name="T13" fmla="*/ 373 h 90"/>
                    <a:gd name="T14" fmla="*/ 2853 w 592"/>
                    <a:gd name="T15" fmla="*/ 421 h 90"/>
                    <a:gd name="T16" fmla="*/ 4052 w 592"/>
                    <a:gd name="T17" fmla="*/ 356 h 90"/>
                    <a:gd name="T18" fmla="*/ 5658 w 592"/>
                    <a:gd name="T19" fmla="*/ 131 h 90"/>
                    <a:gd name="T20" fmla="*/ 6237 w 592"/>
                    <a:gd name="T21" fmla="*/ 0 h 90"/>
                    <a:gd name="T22" fmla="*/ 6860 w 592"/>
                    <a:gd name="T23" fmla="*/ 17 h 90"/>
                    <a:gd name="T24" fmla="*/ 7075 w 592"/>
                    <a:gd name="T25" fmla="*/ 242 h 90"/>
                    <a:gd name="T26" fmla="*/ 7099 w 592"/>
                    <a:gd name="T27" fmla="*/ 290 h 90"/>
                    <a:gd name="T28" fmla="*/ 6978 w 592"/>
                    <a:gd name="T29" fmla="*/ 486 h 90"/>
                    <a:gd name="T30" fmla="*/ 7002 w 592"/>
                    <a:gd name="T31" fmla="*/ 535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2" name="Freeform 89" descr="Cork"/>
                <p:cNvSpPr>
                  <a:spLocks/>
                </p:cNvSpPr>
                <p:nvPr/>
              </p:nvSpPr>
              <p:spPr bwMode="auto">
                <a:xfrm>
                  <a:off x="578" y="2507"/>
                  <a:ext cx="2075" cy="1230"/>
                </a:xfrm>
                <a:custGeom>
                  <a:avLst/>
                  <a:gdLst>
                    <a:gd name="T0" fmla="*/ 7181 w 599"/>
                    <a:gd name="T1" fmla="*/ 0 h 432"/>
                    <a:gd name="T2" fmla="*/ 7133 w 599"/>
                    <a:gd name="T3" fmla="*/ 48 h 432"/>
                    <a:gd name="T4" fmla="*/ 7060 w 599"/>
                    <a:gd name="T5" fmla="*/ 80 h 432"/>
                    <a:gd name="T6" fmla="*/ 7015 w 599"/>
                    <a:gd name="T7" fmla="*/ 194 h 432"/>
                    <a:gd name="T8" fmla="*/ 6679 w 599"/>
                    <a:gd name="T9" fmla="*/ 747 h 432"/>
                    <a:gd name="T10" fmla="*/ 6295 w 599"/>
                    <a:gd name="T11" fmla="*/ 1690 h 432"/>
                    <a:gd name="T12" fmla="*/ 6174 w 599"/>
                    <a:gd name="T13" fmla="*/ 2160 h 432"/>
                    <a:gd name="T14" fmla="*/ 6056 w 599"/>
                    <a:gd name="T15" fmla="*/ 2841 h 432"/>
                    <a:gd name="T16" fmla="*/ 5935 w 599"/>
                    <a:gd name="T17" fmla="*/ 3266 h 432"/>
                    <a:gd name="T18" fmla="*/ 5526 w 599"/>
                    <a:gd name="T19" fmla="*/ 3428 h 432"/>
                    <a:gd name="T20" fmla="*/ 5190 w 599"/>
                    <a:gd name="T21" fmla="*/ 3362 h 432"/>
                    <a:gd name="T22" fmla="*/ 5048 w 599"/>
                    <a:gd name="T23" fmla="*/ 3328 h 432"/>
                    <a:gd name="T24" fmla="*/ 5097 w 599"/>
                    <a:gd name="T25" fmla="*/ 2858 h 432"/>
                    <a:gd name="T26" fmla="*/ 5166 w 599"/>
                    <a:gd name="T27" fmla="*/ 2744 h 432"/>
                    <a:gd name="T28" fmla="*/ 4854 w 599"/>
                    <a:gd name="T29" fmla="*/ 2664 h 432"/>
                    <a:gd name="T30" fmla="*/ 4158 w 599"/>
                    <a:gd name="T31" fmla="*/ 2565 h 432"/>
                    <a:gd name="T32" fmla="*/ 1354 w 599"/>
                    <a:gd name="T33" fmla="*/ 2924 h 432"/>
                    <a:gd name="T34" fmla="*/ 1236 w 599"/>
                    <a:gd name="T35" fmla="*/ 2989 h 432"/>
                    <a:gd name="T36" fmla="*/ 1042 w 599"/>
                    <a:gd name="T37" fmla="*/ 3183 h 432"/>
                    <a:gd name="T38" fmla="*/ 637 w 599"/>
                    <a:gd name="T39" fmla="*/ 3508 h 432"/>
                    <a:gd name="T40" fmla="*/ 346 w 599"/>
                    <a:gd name="T41" fmla="*/ 3428 h 432"/>
                    <a:gd name="T42" fmla="*/ 204 w 599"/>
                    <a:gd name="T43" fmla="*/ 3362 h 432"/>
                    <a:gd name="T44" fmla="*/ 83 w 599"/>
                    <a:gd name="T45" fmla="*/ 3231 h 432"/>
                    <a:gd name="T46" fmla="*/ 132 w 599"/>
                    <a:gd name="T47" fmla="*/ 3021 h 432"/>
                    <a:gd name="T48" fmla="*/ 204 w 599"/>
                    <a:gd name="T49" fmla="*/ 2713 h 432"/>
                    <a:gd name="T50" fmla="*/ 322 w 599"/>
                    <a:gd name="T51" fmla="*/ 2129 h 432"/>
                    <a:gd name="T52" fmla="*/ 346 w 599"/>
                    <a:gd name="T53" fmla="*/ 1527 h 432"/>
                    <a:gd name="T54" fmla="*/ 370 w 599"/>
                    <a:gd name="T55" fmla="*/ 1023 h 432"/>
                    <a:gd name="T56" fmla="*/ 346 w 599"/>
                    <a:gd name="T57" fmla="*/ 667 h 432"/>
                    <a:gd name="T58" fmla="*/ 253 w 599"/>
                    <a:gd name="T59" fmla="*/ 242 h 432"/>
                    <a:gd name="T60" fmla="*/ 229 w 599"/>
                    <a:gd name="T61" fmla="*/ 114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sp>
            <p:nvSpPr>
              <p:cNvPr id="86" name="Freeform 91"/>
              <p:cNvSpPr>
                <a:spLocks/>
              </p:cNvSpPr>
              <p:nvPr/>
            </p:nvSpPr>
            <p:spPr bwMode="auto">
              <a:xfrm>
                <a:off x="1616" y="2648"/>
                <a:ext cx="89" cy="276"/>
              </a:xfrm>
              <a:custGeom>
                <a:avLst/>
                <a:gdLst>
                  <a:gd name="T0" fmla="*/ 78 w 85"/>
                  <a:gd name="T1" fmla="*/ 116 h 318"/>
                  <a:gd name="T2" fmla="*/ 68 w 85"/>
                  <a:gd name="T3" fmla="*/ 52 h 318"/>
                  <a:gd name="T4" fmla="*/ 51 w 85"/>
                  <a:gd name="T5" fmla="*/ 32 h 318"/>
                  <a:gd name="T6" fmla="*/ 59 w 85"/>
                  <a:gd name="T7" fmla="*/ 52 h 318"/>
                  <a:gd name="T8" fmla="*/ 68 w 85"/>
                  <a:gd name="T9" fmla="*/ 21 h 318"/>
                  <a:gd name="T10" fmla="*/ 40 w 85"/>
                  <a:gd name="T11" fmla="*/ 8 h 318"/>
                  <a:gd name="T12" fmla="*/ 40 w 85"/>
                  <a:gd name="T13" fmla="*/ 32 h 318"/>
                  <a:gd name="T14" fmla="*/ 51 w 85"/>
                  <a:gd name="T15" fmla="*/ 142 h 318"/>
                  <a:gd name="T16" fmla="*/ 32 w 85"/>
                  <a:gd name="T17" fmla="*/ 122 h 318"/>
                  <a:gd name="T18" fmla="*/ 40 w 85"/>
                  <a:gd name="T19" fmla="*/ 97 h 318"/>
                  <a:gd name="T20" fmla="*/ 51 w 85"/>
                  <a:gd name="T21" fmla="*/ 122 h 318"/>
                  <a:gd name="T22" fmla="*/ 40 w 85"/>
                  <a:gd name="T23" fmla="*/ 78 h 318"/>
                  <a:gd name="T24" fmla="*/ 51 w 85"/>
                  <a:gd name="T25" fmla="*/ 116 h 318"/>
                  <a:gd name="T26" fmla="*/ 40 w 85"/>
                  <a:gd name="T27" fmla="*/ 91 h 318"/>
                  <a:gd name="T28" fmla="*/ 51 w 85"/>
                  <a:gd name="T29" fmla="*/ 109 h 318"/>
                  <a:gd name="T30" fmla="*/ 59 w 85"/>
                  <a:gd name="T31" fmla="*/ 129 h 318"/>
                  <a:gd name="T32" fmla="*/ 78 w 85"/>
                  <a:gd name="T33" fmla="*/ 154 h 318"/>
                  <a:gd name="T34" fmla="*/ 86 w 85"/>
                  <a:gd name="T35" fmla="*/ 173 h 318"/>
                  <a:gd name="T36" fmla="*/ 78 w 85"/>
                  <a:gd name="T37" fmla="*/ 212 h 318"/>
                  <a:gd name="T38" fmla="*/ 68 w 85"/>
                  <a:gd name="T39" fmla="*/ 206 h 318"/>
                  <a:gd name="T40" fmla="*/ 59 w 85"/>
                  <a:gd name="T41" fmla="*/ 238 h 318"/>
                  <a:gd name="T42" fmla="*/ 40 w 85"/>
                  <a:gd name="T43" fmla="*/ 219 h 318"/>
                  <a:gd name="T44" fmla="*/ 32 w 85"/>
                  <a:gd name="T45" fmla="*/ 154 h 318"/>
                  <a:gd name="T46" fmla="*/ 24 w 85"/>
                  <a:gd name="T47" fmla="*/ 186 h 318"/>
                  <a:gd name="T48" fmla="*/ 5 w 85"/>
                  <a:gd name="T49" fmla="*/ 161 h 318"/>
                  <a:gd name="T50" fmla="*/ 40 w 85"/>
                  <a:gd name="T51" fmla="*/ 109 h 318"/>
                  <a:gd name="T52" fmla="*/ 68 w 85"/>
                  <a:gd name="T53" fmla="*/ 129 h 318"/>
                  <a:gd name="T54" fmla="*/ 78 w 85"/>
                  <a:gd name="T55" fmla="*/ 167 h 318"/>
                  <a:gd name="T56" fmla="*/ 68 w 85"/>
                  <a:gd name="T57" fmla="*/ 142 h 318"/>
                  <a:gd name="T58" fmla="*/ 68 w 85"/>
                  <a:gd name="T59" fmla="*/ 8 h 318"/>
                  <a:gd name="T60" fmla="*/ 51 w 85"/>
                  <a:gd name="T61" fmla="*/ 26 h 318"/>
                  <a:gd name="T62" fmla="*/ 24 w 85"/>
                  <a:gd name="T63" fmla="*/ 32 h 318"/>
                  <a:gd name="T64" fmla="*/ 40 w 85"/>
                  <a:gd name="T65" fmla="*/ 71 h 318"/>
                  <a:gd name="T66" fmla="*/ 59 w 85"/>
                  <a:gd name="T67" fmla="*/ 103 h 318"/>
                  <a:gd name="T68" fmla="*/ 78 w 85"/>
                  <a:gd name="T69" fmla="*/ 116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7" name="Freeform 92"/>
              <p:cNvSpPr>
                <a:spLocks/>
              </p:cNvSpPr>
              <p:nvPr/>
            </p:nvSpPr>
            <p:spPr bwMode="auto">
              <a:xfrm>
                <a:off x="1635" y="2648"/>
                <a:ext cx="107" cy="308"/>
              </a:xfrm>
              <a:custGeom>
                <a:avLst/>
                <a:gdLst>
                  <a:gd name="T0" fmla="*/ 1 w 105"/>
                  <a:gd name="T1" fmla="*/ 0 h 354"/>
                  <a:gd name="T2" fmla="*/ 100 w 105"/>
                  <a:gd name="T3" fmla="*/ 3 h 354"/>
                  <a:gd name="T4" fmla="*/ 79 w 105"/>
                  <a:gd name="T5" fmla="*/ 22 h 354"/>
                  <a:gd name="T6" fmla="*/ 90 w 105"/>
                  <a:gd name="T7" fmla="*/ 46 h 354"/>
                  <a:gd name="T8" fmla="*/ 90 w 105"/>
                  <a:gd name="T9" fmla="*/ 111 h 354"/>
                  <a:gd name="T10" fmla="*/ 105 w 105"/>
                  <a:gd name="T11" fmla="*/ 128 h 354"/>
                  <a:gd name="T12" fmla="*/ 105 w 105"/>
                  <a:gd name="T13" fmla="*/ 182 h 354"/>
                  <a:gd name="T14" fmla="*/ 90 w 105"/>
                  <a:gd name="T15" fmla="*/ 256 h 354"/>
                  <a:gd name="T16" fmla="*/ 74 w 105"/>
                  <a:gd name="T17" fmla="*/ 270 h 354"/>
                  <a:gd name="T18" fmla="*/ 16 w 105"/>
                  <a:gd name="T19" fmla="*/ 244 h 354"/>
                  <a:gd name="T20" fmla="*/ 12 w 105"/>
                  <a:gd name="T21" fmla="*/ 215 h 354"/>
                  <a:gd name="T22" fmla="*/ 16 w 105"/>
                  <a:gd name="T23" fmla="*/ 187 h 354"/>
                  <a:gd name="T24" fmla="*/ 9 w 105"/>
                  <a:gd name="T25" fmla="*/ 75 h 354"/>
                  <a:gd name="T26" fmla="*/ 22 w 105"/>
                  <a:gd name="T27" fmla="*/ 34 h 354"/>
                  <a:gd name="T28" fmla="*/ 6 w 105"/>
                  <a:gd name="T29" fmla="*/ 10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8" name="Freeform 93"/>
              <p:cNvSpPr>
                <a:spLocks/>
              </p:cNvSpPr>
              <p:nvPr/>
            </p:nvSpPr>
            <p:spPr bwMode="auto">
              <a:xfrm>
                <a:off x="3010" y="2583"/>
                <a:ext cx="152" cy="329"/>
              </a:xfrm>
              <a:custGeom>
                <a:avLst/>
                <a:gdLst>
                  <a:gd name="T0" fmla="*/ 153 w 149"/>
                  <a:gd name="T1" fmla="*/ 15 h 376"/>
                  <a:gd name="T2" fmla="*/ 144 w 149"/>
                  <a:gd name="T3" fmla="*/ 79 h 376"/>
                  <a:gd name="T4" fmla="*/ 135 w 149"/>
                  <a:gd name="T5" fmla="*/ 99 h 376"/>
                  <a:gd name="T6" fmla="*/ 132 w 149"/>
                  <a:gd name="T7" fmla="*/ 106 h 376"/>
                  <a:gd name="T8" fmla="*/ 112 w 149"/>
                  <a:gd name="T9" fmla="*/ 186 h 376"/>
                  <a:gd name="T10" fmla="*/ 88 w 149"/>
                  <a:gd name="T11" fmla="*/ 239 h 376"/>
                  <a:gd name="T12" fmla="*/ 72 w 149"/>
                  <a:gd name="T13" fmla="*/ 276 h 376"/>
                  <a:gd name="T14" fmla="*/ 60 w 149"/>
                  <a:gd name="T15" fmla="*/ 277 h 376"/>
                  <a:gd name="T16" fmla="*/ 20 w 149"/>
                  <a:gd name="T17" fmla="*/ 282 h 376"/>
                  <a:gd name="T18" fmla="*/ 2 w 149"/>
                  <a:gd name="T19" fmla="*/ 267 h 376"/>
                  <a:gd name="T20" fmla="*/ 5 w 149"/>
                  <a:gd name="T21" fmla="*/ 241 h 376"/>
                  <a:gd name="T22" fmla="*/ 8 w 149"/>
                  <a:gd name="T23" fmla="*/ 167 h 376"/>
                  <a:gd name="T24" fmla="*/ 23 w 149"/>
                  <a:gd name="T25" fmla="*/ 152 h 376"/>
                  <a:gd name="T26" fmla="*/ 36 w 149"/>
                  <a:gd name="T27" fmla="*/ 80 h 376"/>
                  <a:gd name="T28" fmla="*/ 46 w 149"/>
                  <a:gd name="T29" fmla="*/ 57 h 376"/>
                  <a:gd name="T30" fmla="*/ 86 w 149"/>
                  <a:gd name="T31" fmla="*/ 14 h 376"/>
                  <a:gd name="T32" fmla="*/ 132 w 149"/>
                  <a:gd name="T33" fmla="*/ 14 h 376"/>
                  <a:gd name="T34" fmla="*/ 153 w 149"/>
                  <a:gd name="T35" fmla="*/ 15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89" name="Freeform 94"/>
              <p:cNvSpPr>
                <a:spLocks/>
              </p:cNvSpPr>
              <p:nvPr/>
            </p:nvSpPr>
            <p:spPr bwMode="auto">
              <a:xfrm>
                <a:off x="1713" y="1024"/>
                <a:ext cx="100" cy="438"/>
              </a:xfrm>
              <a:custGeom>
                <a:avLst/>
                <a:gdLst>
                  <a:gd name="T0" fmla="*/ 28 w 96"/>
                  <a:gd name="T1" fmla="*/ 370 h 504"/>
                  <a:gd name="T2" fmla="*/ 65 w 96"/>
                  <a:gd name="T3" fmla="*/ 376 h 504"/>
                  <a:gd name="T4" fmla="*/ 76 w 96"/>
                  <a:gd name="T5" fmla="*/ 344 h 504"/>
                  <a:gd name="T6" fmla="*/ 76 w 96"/>
                  <a:gd name="T7" fmla="*/ 246 h 504"/>
                  <a:gd name="T8" fmla="*/ 94 w 96"/>
                  <a:gd name="T9" fmla="*/ 163 h 504"/>
                  <a:gd name="T10" fmla="*/ 102 w 96"/>
                  <a:gd name="T11" fmla="*/ 133 h 504"/>
                  <a:gd name="T12" fmla="*/ 94 w 96"/>
                  <a:gd name="T13" fmla="*/ 39 h 504"/>
                  <a:gd name="T14" fmla="*/ 81 w 96"/>
                  <a:gd name="T15" fmla="*/ 4 h 504"/>
                  <a:gd name="T16" fmla="*/ 31 w 96"/>
                  <a:gd name="T17" fmla="*/ 19 h 504"/>
                  <a:gd name="T18" fmla="*/ 28 w 96"/>
                  <a:gd name="T19" fmla="*/ 93 h 504"/>
                  <a:gd name="T20" fmla="*/ 34 w 96"/>
                  <a:gd name="T21" fmla="*/ 277 h 504"/>
                  <a:gd name="T22" fmla="*/ 42 w 96"/>
                  <a:gd name="T23" fmla="*/ 309 h 504"/>
                  <a:gd name="T24" fmla="*/ 26 w 96"/>
                  <a:gd name="T25" fmla="*/ 361 h 504"/>
                  <a:gd name="T26" fmla="*/ 28 w 96"/>
                  <a:gd name="T27" fmla="*/ 370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sp>
            <p:nvSpPr>
              <p:cNvPr id="90" name="Freeform 95"/>
              <p:cNvSpPr>
                <a:spLocks/>
              </p:cNvSpPr>
              <p:nvPr/>
            </p:nvSpPr>
            <p:spPr bwMode="auto">
              <a:xfrm>
                <a:off x="3432" y="1008"/>
                <a:ext cx="156" cy="357"/>
              </a:xfrm>
              <a:custGeom>
                <a:avLst/>
                <a:gdLst>
                  <a:gd name="T0" fmla="*/ 5 w 150"/>
                  <a:gd name="T1" fmla="*/ 291 h 410"/>
                  <a:gd name="T2" fmla="*/ 44 w 150"/>
                  <a:gd name="T3" fmla="*/ 313 h 410"/>
                  <a:gd name="T4" fmla="*/ 86 w 150"/>
                  <a:gd name="T5" fmla="*/ 306 h 410"/>
                  <a:gd name="T6" fmla="*/ 101 w 150"/>
                  <a:gd name="T7" fmla="*/ 276 h 410"/>
                  <a:gd name="T8" fmla="*/ 124 w 150"/>
                  <a:gd name="T9" fmla="*/ 213 h 410"/>
                  <a:gd name="T10" fmla="*/ 138 w 150"/>
                  <a:gd name="T11" fmla="*/ 165 h 410"/>
                  <a:gd name="T12" fmla="*/ 147 w 150"/>
                  <a:gd name="T13" fmla="*/ 147 h 410"/>
                  <a:gd name="T14" fmla="*/ 150 w 150"/>
                  <a:gd name="T15" fmla="*/ 89 h 410"/>
                  <a:gd name="T16" fmla="*/ 156 w 150"/>
                  <a:gd name="T17" fmla="*/ 77 h 410"/>
                  <a:gd name="T18" fmla="*/ 158 w 150"/>
                  <a:gd name="T19" fmla="*/ 37 h 410"/>
                  <a:gd name="T20" fmla="*/ 140 w 150"/>
                  <a:gd name="T21" fmla="*/ 0 h 410"/>
                  <a:gd name="T22" fmla="*/ 101 w 150"/>
                  <a:gd name="T23" fmla="*/ 10 h 410"/>
                  <a:gd name="T24" fmla="*/ 83 w 150"/>
                  <a:gd name="T25" fmla="*/ 40 h 410"/>
                  <a:gd name="T26" fmla="*/ 72 w 150"/>
                  <a:gd name="T27" fmla="*/ 105 h 410"/>
                  <a:gd name="T28" fmla="*/ 62 w 150"/>
                  <a:gd name="T29" fmla="*/ 123 h 410"/>
                  <a:gd name="T30" fmla="*/ 46 w 150"/>
                  <a:gd name="T31" fmla="*/ 165 h 410"/>
                  <a:gd name="T32" fmla="*/ 44 w 150"/>
                  <a:gd name="T33" fmla="*/ 172 h 410"/>
                  <a:gd name="T34" fmla="*/ 36 w 150"/>
                  <a:gd name="T35" fmla="*/ 177 h 410"/>
                  <a:gd name="T36" fmla="*/ 34 w 150"/>
                  <a:gd name="T37" fmla="*/ 190 h 410"/>
                  <a:gd name="T38" fmla="*/ 31 w 150"/>
                  <a:gd name="T39" fmla="*/ 196 h 410"/>
                  <a:gd name="T40" fmla="*/ 18 w 150"/>
                  <a:gd name="T41" fmla="*/ 266 h 410"/>
                  <a:gd name="T42" fmla="*/ 10 w 150"/>
                  <a:gd name="T43" fmla="*/ 291 h 410"/>
                  <a:gd name="T44" fmla="*/ 2 w 150"/>
                  <a:gd name="T45" fmla="*/ 294 h 410"/>
                  <a:gd name="T46" fmla="*/ 5 w 150"/>
                  <a:gd name="T47" fmla="*/ 29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a:noFill/>
                <a:round/>
                <a:headEnd/>
                <a:tailEnd/>
              </a:ln>
            </p:spPr>
            <p:txBody>
              <a:bodyPr wrap="none" anchor="ctr"/>
              <a:lstStyle/>
              <a:p>
                <a:pPr algn="ctr" fontAlgn="base">
                  <a:spcBef>
                    <a:spcPct val="0"/>
                  </a:spcBef>
                  <a:defRPr/>
                </a:pPr>
                <a:endParaRPr lang="en-US" sz="2800">
                  <a:solidFill>
                    <a:srgbClr val="00DFCA"/>
                  </a:solidFill>
                  <a:latin typeface="Comic Sans MS" charset="0"/>
                  <a:ea typeface="+mn-ea"/>
                  <a:cs typeface="+mn-cs"/>
                </a:endParaRPr>
              </a:p>
            </p:txBody>
          </p:sp>
        </p:grpSp>
        <p:grpSp>
          <p:nvGrpSpPr>
            <p:cNvPr id="98354" name="Group 98"/>
            <p:cNvGrpSpPr>
              <a:grpSpLocks/>
            </p:cNvGrpSpPr>
            <p:nvPr/>
          </p:nvGrpSpPr>
          <p:grpSpPr bwMode="auto">
            <a:xfrm>
              <a:off x="6192838" y="2946400"/>
              <a:ext cx="671513" cy="1408113"/>
              <a:chOff x="3925" y="1840"/>
              <a:chExt cx="423" cy="887"/>
            </a:xfrm>
          </p:grpSpPr>
          <p:sp>
            <p:nvSpPr>
              <p:cNvPr id="83" name="Rectangle 96"/>
              <p:cNvSpPr>
                <a:spLocks noChangeArrowheads="1"/>
              </p:cNvSpPr>
              <p:nvPr/>
            </p:nvSpPr>
            <p:spPr bwMode="auto">
              <a:xfrm>
                <a:off x="3929" y="1840"/>
                <a:ext cx="114" cy="286"/>
              </a:xfrm>
              <a:prstGeom prst="rect">
                <a:avLst/>
              </a:prstGeom>
              <a:noFill/>
              <a:ln w="9525">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fontAlgn="base">
                  <a:spcBef>
                    <a:spcPct val="0"/>
                  </a:spcBef>
                  <a:defRPr/>
                </a:pPr>
                <a:endParaRPr lang="en-US" sz="2400" i="1">
                  <a:solidFill>
                    <a:srgbClr val="FFFFFF"/>
                  </a:solidFill>
                  <a:latin typeface="Helvetica" pitchFamily="-107" charset="0"/>
                  <a:ea typeface="+mn-ea"/>
                  <a:cs typeface="+mn-cs"/>
                </a:endParaRPr>
              </a:p>
            </p:txBody>
          </p:sp>
          <p:sp>
            <p:nvSpPr>
              <p:cNvPr id="84" name="Rectangle 97"/>
              <p:cNvSpPr>
                <a:spLocks noChangeArrowheads="1"/>
              </p:cNvSpPr>
              <p:nvPr/>
            </p:nvSpPr>
            <p:spPr bwMode="auto">
              <a:xfrm>
                <a:off x="3925" y="2341"/>
                <a:ext cx="423" cy="386"/>
              </a:xfrm>
              <a:prstGeom prst="rect">
                <a:avLst/>
              </a:prstGeom>
              <a:noFill/>
              <a:ln w="9525">
                <a:noFill/>
                <a:miter lim="800000"/>
                <a:headEnd/>
                <a:tailEnd/>
              </a:ln>
              <a:effectLst>
                <a:outerShdw blurRad="63500" dist="46662" dir="2115817" algn="ctr" rotWithShape="0">
                  <a:schemeClr val="bg2">
                    <a:alpha val="74998"/>
                  </a:schemeClr>
                </a:outerShdw>
              </a:effectLst>
            </p:spPr>
            <p:txBody>
              <a:bodyPr lIns="90487" tIns="44450" rIns="90487" bIns="44450">
                <a:spAutoFit/>
              </a:bodyPr>
              <a:lstStyle/>
              <a:p>
                <a:pPr algn="ctr" fontAlgn="base">
                  <a:spcBef>
                    <a:spcPct val="0"/>
                  </a:spcBef>
                  <a:defRPr/>
                </a:pPr>
                <a:r>
                  <a:rPr lang="en-US" i="1">
                    <a:solidFill>
                      <a:srgbClr val="000000"/>
                    </a:solidFill>
                    <a:effectLst>
                      <a:outerShdw blurRad="38100" dist="38100" dir="2700000" algn="tl">
                        <a:srgbClr val="FFFFFF"/>
                      </a:outerShdw>
                    </a:effectLst>
                    <a:latin typeface="Kosher-Normal" charset="0"/>
                  </a:rPr>
                  <a:t>AC</a:t>
                </a:r>
                <a:endParaRPr lang="en-US" sz="2000" i="1">
                  <a:solidFill>
                    <a:srgbClr val="000000"/>
                  </a:solidFill>
                  <a:effectLst>
                    <a:outerShdw blurRad="38100" dist="38100" dir="2700000" algn="tl">
                      <a:srgbClr val="FFFFFF"/>
                    </a:outerShdw>
                  </a:effectLst>
                  <a:latin typeface="Helvetica" charset="0"/>
                </a:endParaRPr>
              </a:p>
            </p:txBody>
          </p:sp>
        </p:gr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7"/>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22828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ja-JP" altLang="en-US" sz="2400" b="1">
                <a:solidFill>
                  <a:srgbClr val="FFFF00"/>
                </a:solidFill>
                <a:effectLst/>
                <a:latin typeface="Arial" charset="0"/>
              </a:rPr>
              <a:t>“</a:t>
            </a:r>
            <a:r>
              <a:rPr lang="en-US" sz="2400" b="1">
                <a:solidFill>
                  <a:srgbClr val="FFFF00"/>
                </a:solidFill>
                <a:effectLst/>
                <a:latin typeface="Arial" charset="0"/>
              </a:rPr>
              <a:t>Then God said, </a:t>
            </a:r>
            <a:r>
              <a:rPr lang="ja-JP" altLang="en-US" sz="2400" b="1">
                <a:solidFill>
                  <a:srgbClr val="FFFF00"/>
                </a:solidFill>
                <a:effectLst/>
                <a:latin typeface="Arial" charset="0"/>
              </a:rPr>
              <a:t>“</a:t>
            </a:r>
            <a:r>
              <a:rPr lang="en-US" sz="2400" b="1">
                <a:solidFill>
                  <a:srgbClr val="FFFF00"/>
                </a:solidFill>
                <a:effectLst/>
                <a:latin typeface="Arial" charset="0"/>
              </a:rPr>
              <a:t>Take your son, your only son, Isaac, whom you love, and go to the region of Moriah.  Sacrifice him there as a burnt offering, on one of the mountains I will tell you about.</a:t>
            </a:r>
            <a:r>
              <a:rPr lang="ja-JP" altLang="en-US" sz="2400" b="1">
                <a:solidFill>
                  <a:srgbClr val="FFFF00"/>
                </a:solidFill>
                <a:effectLst/>
                <a:latin typeface="Arial" charset="0"/>
              </a:rPr>
              <a:t>”</a:t>
            </a:r>
            <a:r>
              <a:rPr lang="en-US" sz="2400" b="1">
                <a:solidFill>
                  <a:srgbClr val="FFFF00"/>
                </a:solidFill>
                <a:effectLst/>
                <a:latin typeface="Arial" charset="0"/>
              </a:rPr>
              <a:t> 					</a:t>
            </a:r>
            <a:r>
              <a:rPr lang="en-US" sz="1800" b="1">
                <a:solidFill>
                  <a:srgbClr val="FFFF00"/>
                </a:solidFill>
                <a:effectLst/>
                <a:latin typeface="Arial" charset="0"/>
              </a:rPr>
              <a:t>Genesis 22:2</a:t>
            </a:r>
            <a:endParaRPr lang="en-US" sz="2400" b="1">
              <a:solidFill>
                <a:srgbClr val="FFFF00"/>
              </a:solidFill>
              <a:effectLst/>
              <a:latin typeface="Arial"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endParaRPr lang="en-US" sz="1200" b="1">
              <a:solidFill>
                <a:srgbClr val="FFFFFF"/>
              </a:solidFill>
              <a:effectLst/>
              <a:latin typeface="Comic Sans MS" pitchFamily="-107" charset="0"/>
              <a:ea typeface="+mn-ea"/>
              <a:cs typeface="+mn-cs"/>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0362"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00363"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00364"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036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42423" name="Text Box 23"/>
          <p:cNvSpPr txBox="1">
            <a:spLocks noChangeArrowheads="1"/>
          </p:cNvSpPr>
          <p:nvPr/>
        </p:nvSpPr>
        <p:spPr bwMode="auto">
          <a:xfrm>
            <a:off x="628650" y="4298950"/>
            <a:ext cx="7883525" cy="13112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2000" b="1" i="1">
                <a:solidFill>
                  <a:srgbClr val="66FFFF"/>
                </a:solidFill>
                <a:effectLst/>
                <a:latin typeface="Arial" charset="0"/>
              </a:rPr>
              <a:t>NIV study note: :</a:t>
            </a:r>
            <a:r>
              <a:rPr lang="ja-JP" altLang="en-US" sz="2000" b="1" i="1">
                <a:solidFill>
                  <a:srgbClr val="66FFFF"/>
                </a:solidFill>
                <a:effectLst/>
                <a:latin typeface="Arial" charset="0"/>
              </a:rPr>
              <a:t>”</a:t>
            </a:r>
            <a:r>
              <a:rPr lang="en-US" sz="2000" b="1" i="1">
                <a:solidFill>
                  <a:srgbClr val="66FFFF"/>
                </a:solidFill>
                <a:effectLst/>
                <a:latin typeface="Arial" charset="0"/>
              </a:rPr>
              <a:t>In the Hebrew text, </a:t>
            </a:r>
            <a:r>
              <a:rPr lang="ja-JP" altLang="en-US" sz="2000" b="1" i="1">
                <a:solidFill>
                  <a:srgbClr val="66FFFF"/>
                </a:solidFill>
                <a:effectLst/>
                <a:latin typeface="Arial" charset="0"/>
              </a:rPr>
              <a:t>“</a:t>
            </a:r>
            <a:r>
              <a:rPr lang="en-US" sz="2000" b="1" i="1">
                <a:solidFill>
                  <a:srgbClr val="66FFFF"/>
                </a:solidFill>
                <a:effectLst/>
                <a:latin typeface="Arial" charset="0"/>
              </a:rPr>
              <a:t>Isaac</a:t>
            </a:r>
            <a:r>
              <a:rPr lang="ja-JP" altLang="en-US" sz="2000" b="1" i="1">
                <a:solidFill>
                  <a:srgbClr val="66FFFF"/>
                </a:solidFill>
                <a:effectLst/>
                <a:latin typeface="Arial" charset="0"/>
              </a:rPr>
              <a:t>”</a:t>
            </a:r>
            <a:r>
              <a:rPr lang="en-US" sz="2000" b="1" i="1">
                <a:solidFill>
                  <a:srgbClr val="66FFFF"/>
                </a:solidFill>
                <a:effectLst/>
                <a:latin typeface="Arial" charset="0"/>
              </a:rPr>
              <a:t> follows the clause 	</a:t>
            </a:r>
            <a:r>
              <a:rPr lang="ja-JP" altLang="en-US" sz="2000" b="1" i="1">
                <a:solidFill>
                  <a:srgbClr val="66FFFF"/>
                </a:solidFill>
                <a:effectLst/>
                <a:latin typeface="Arial" charset="0"/>
              </a:rPr>
              <a:t>“</a:t>
            </a:r>
            <a:r>
              <a:rPr lang="en-US" sz="2000" b="1" i="1">
                <a:solidFill>
                  <a:srgbClr val="66FFFF"/>
                </a:solidFill>
                <a:effectLst/>
                <a:latin typeface="Arial" charset="0"/>
              </a:rPr>
              <a:t>whom you love,</a:t>
            </a:r>
            <a:r>
              <a:rPr lang="ja-JP" altLang="en-US" sz="2000" b="1" i="1">
                <a:solidFill>
                  <a:srgbClr val="66FFFF"/>
                </a:solidFill>
                <a:effectLst/>
                <a:latin typeface="Arial" charset="0"/>
              </a:rPr>
              <a:t>”</a:t>
            </a:r>
            <a:r>
              <a:rPr lang="en-US" sz="2000" b="1" i="1">
                <a:solidFill>
                  <a:srgbClr val="66FFFF"/>
                </a:solidFill>
                <a:effectLst/>
                <a:latin typeface="Arial" charset="0"/>
              </a:rPr>
              <a:t> in order to heighten the effect: </a:t>
            </a:r>
            <a:r>
              <a:rPr lang="ja-JP" altLang="en-US" sz="2000" b="1" i="1">
                <a:solidFill>
                  <a:srgbClr val="66FFFF"/>
                </a:solidFill>
                <a:effectLst/>
                <a:latin typeface="Arial" charset="0"/>
              </a:rPr>
              <a:t>“</a:t>
            </a:r>
            <a:r>
              <a:rPr lang="en-US" sz="2000" b="1" i="1">
                <a:solidFill>
                  <a:srgbClr val="66FFFF"/>
                </a:solidFill>
                <a:effectLst/>
                <a:latin typeface="Arial" charset="0"/>
              </a:rPr>
              <a:t>your 	son, your only son, whom you love -- Isaac.</a:t>
            </a:r>
            <a:r>
              <a:rPr lang="ja-JP" altLang="en-US" sz="2000" b="1" i="1">
                <a:solidFill>
                  <a:srgbClr val="66FFFF"/>
                </a:solidFill>
                <a:effectLst/>
                <a:latin typeface="Arial" charset="0"/>
              </a:rPr>
              <a:t>”</a:t>
            </a:r>
            <a:r>
              <a:rPr lang="en-US" sz="2000" b="1" i="1">
                <a:solidFill>
                  <a:srgbClr val="66FFFF"/>
                </a:solidFill>
                <a:effectLst/>
                <a:latin typeface="Arial" charset="0"/>
              </a:rPr>
              <a:t>  Isaac was 	the only </a:t>
            </a:r>
            <a:r>
              <a:rPr lang="ja-JP" altLang="en-US" sz="2000" b="1" i="1">
                <a:solidFill>
                  <a:srgbClr val="66FFFF"/>
                </a:solidFill>
                <a:effectLst/>
                <a:latin typeface="Arial" charset="0"/>
              </a:rPr>
              <a:t>“</a:t>
            </a:r>
            <a:r>
              <a:rPr lang="en-US" sz="2000" b="1" i="1">
                <a:solidFill>
                  <a:srgbClr val="66FFFF"/>
                </a:solidFill>
                <a:effectLst/>
                <a:latin typeface="Arial" charset="0"/>
              </a:rPr>
              <a:t>son of the Promise.</a:t>
            </a:r>
            <a:r>
              <a:rPr lang="ja-JP" altLang="en-US" sz="2000" b="1" i="1">
                <a:solidFill>
                  <a:srgbClr val="66FFFF"/>
                </a:solidFill>
                <a:effectLst/>
                <a:latin typeface="Arial" charset="0"/>
              </a:rPr>
              <a:t>”</a:t>
            </a:r>
            <a:endParaRPr lang="en-US" sz="2000" b="1" i="1">
              <a:solidFill>
                <a:srgbClr val="66FFFF"/>
              </a:solidFill>
              <a:effectLst/>
              <a:latin typeface="Arial" charset="0"/>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4400">
                <a:solidFill>
                  <a:srgbClr val="00DFCA"/>
                </a:solidFill>
                <a:effectLst>
                  <a:outerShdw blurRad="38100" dist="38100" dir="2700000" algn="tl">
                    <a:srgbClr val="000000"/>
                  </a:outerShdw>
                </a:effectLst>
                <a:latin typeface="Arial Black" charset="0"/>
              </a:rPr>
              <a:t>WHICH SON?</a:t>
            </a:r>
          </a:p>
        </p:txBody>
      </p:sp>
      <p:sp>
        <p:nvSpPr>
          <p:cNvPr id="100371"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42426" name="Oval 26"/>
          <p:cNvSpPr>
            <a:spLocks noChangeArrowheads="1"/>
          </p:cNvSpPr>
          <p:nvPr/>
        </p:nvSpPr>
        <p:spPr bwMode="auto">
          <a:xfrm>
            <a:off x="2811463" y="22193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27" name="Oval 27"/>
          <p:cNvSpPr>
            <a:spLocks noChangeArrowheads="1"/>
          </p:cNvSpPr>
          <p:nvPr/>
        </p:nvSpPr>
        <p:spPr bwMode="auto">
          <a:xfrm>
            <a:off x="5054600" y="4268788"/>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28" name="Oval 28"/>
          <p:cNvSpPr>
            <a:spLocks noChangeArrowheads="1"/>
          </p:cNvSpPr>
          <p:nvPr/>
        </p:nvSpPr>
        <p:spPr bwMode="auto">
          <a:xfrm>
            <a:off x="1446213" y="4583113"/>
            <a:ext cx="252571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31</a:t>
            </a:r>
          </a:p>
        </p:txBody>
      </p:sp>
      <p:sp>
        <p:nvSpPr>
          <p:cNvPr id="100376"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742432" name="Text Box 32"/>
          <p:cNvSpPr txBox="1">
            <a:spLocks noChangeArrowheads="1"/>
          </p:cNvSpPr>
          <p:nvPr/>
        </p:nvSpPr>
        <p:spPr bwMode="auto">
          <a:xfrm>
            <a:off x="546100" y="5651500"/>
            <a:ext cx="7632700" cy="701675"/>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algn="ctr" fontAlgn="base">
              <a:defRPr/>
            </a:pPr>
            <a:r>
              <a:rPr lang="en-US" sz="2000" b="1" i="1">
                <a:solidFill>
                  <a:srgbClr val="66FFFF"/>
                </a:solidFill>
                <a:effectLst/>
                <a:latin typeface="Arial" pitchFamily="-107" charset="0"/>
                <a:ea typeface="+mn-ea"/>
                <a:cs typeface="+mn-cs"/>
              </a:rPr>
              <a:t>	</a:t>
            </a:r>
            <a:r>
              <a:rPr lang="en-US" sz="2000" b="1" i="1">
                <a:solidFill>
                  <a:srgbClr val="FFFFFF"/>
                </a:solidFill>
                <a:effectLst/>
                <a:latin typeface="Arial" pitchFamily="-107" charset="0"/>
                <a:ea typeface="+mn-ea"/>
                <a:cs typeface="+mn-cs"/>
              </a:rPr>
              <a:t>2 Chr 3:1     The author identifies this site with the 		Temple mount [locating today</a:t>
            </a:r>
            <a:r>
              <a:rPr lang="mr-IN" sz="2000" b="1" i="1">
                <a:solidFill>
                  <a:srgbClr val="FFFFFF"/>
                </a:solidFill>
                <a:effectLst/>
                <a:latin typeface="Arial" pitchFamily="-107" charset="0"/>
                <a:ea typeface="+mn-ea"/>
                <a:cs typeface="+mn-cs"/>
              </a:rPr>
              <a:t>'</a:t>
            </a:r>
            <a:r>
              <a:rPr lang="en-US" sz="2000" b="1" i="1">
                <a:solidFill>
                  <a:srgbClr val="FFFFFF"/>
                </a:solidFill>
                <a:effectLst/>
                <a:latin typeface="Arial" pitchFamily="-107" charset="0"/>
                <a:ea typeface="+mn-ea"/>
                <a:cs typeface="+mn-cs"/>
              </a:rPr>
              <a:t>s Dome of the Rock].</a:t>
            </a:r>
          </a:p>
        </p:txBody>
      </p:sp>
      <p:sp>
        <p:nvSpPr>
          <p:cNvPr id="742429" name="Oval 29"/>
          <p:cNvSpPr>
            <a:spLocks noChangeArrowheads="1"/>
          </p:cNvSpPr>
          <p:nvPr/>
        </p:nvSpPr>
        <p:spPr bwMode="auto">
          <a:xfrm>
            <a:off x="1466850" y="5957888"/>
            <a:ext cx="21082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0379"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1200" b="1">
                <a:solidFill>
                  <a:srgbClr val="FFFFFF"/>
                </a:solidFill>
                <a:effectLst/>
                <a:latin typeface="Comic Sans MS" charset="0"/>
              </a:rPr>
              <a:t>Gen. 22:2; 2 Chr. 3:1</a:t>
            </a:r>
          </a:p>
        </p:txBody>
      </p:sp>
      <p:grpSp>
        <p:nvGrpSpPr>
          <p:cNvPr id="100380"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100381"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600" b="1">
                <a:solidFill>
                  <a:srgbClr val="FFFFFF"/>
                </a:solidFill>
                <a:effectLst/>
                <a:latin typeface="Comic Sans MS" charset="0"/>
              </a:rPr>
              <a:t>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fontAlgn="base">
              <a:defRPr/>
            </a:pPr>
            <a:endParaRPr lang="en-US" sz="2000" b="1">
              <a:solidFill>
                <a:srgbClr val="FFD34A"/>
              </a:solidFill>
              <a:effectLst/>
              <a:latin typeface="Comic Sans MS" pitchFamily="-107" charset="0"/>
              <a:ea typeface="+mn-ea"/>
              <a:cs typeface="+mn-cs"/>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endParaRPr lang="en-US" sz="1200" b="1">
              <a:solidFill>
                <a:srgbClr val="FFFFFF"/>
              </a:solidFill>
              <a:effectLst/>
              <a:latin typeface="Comic Sans MS" pitchFamily="-107" charset="0"/>
              <a:ea typeface="+mn-ea"/>
              <a:cs typeface="+mn-cs"/>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2410"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02411"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02412"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241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102417"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400" b="1">
                <a:solidFill>
                  <a:srgbClr val="FFFFFF"/>
                </a:solidFill>
                <a:effectLst/>
                <a:latin typeface="Comic Sans MS" charset="0"/>
              </a:rPr>
              <a:t>2</a:t>
            </a:r>
          </a:p>
        </p:txBody>
      </p:sp>
      <p:sp>
        <p:nvSpPr>
          <p:cNvPr id="743447" name="Rectangle 23"/>
          <p:cNvSpPr>
            <a:spLocks noChangeArrowheads="1"/>
          </p:cNvSpPr>
          <p:nvPr/>
        </p:nvSpPr>
        <p:spPr bwMode="auto">
          <a:xfrm>
            <a:off x="1112838" y="2014538"/>
            <a:ext cx="6956425" cy="39655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fontAlgn="base">
              <a:defRPr/>
            </a:pPr>
            <a:r>
              <a:rPr lang="ja-JP" altLang="en-US" sz="2800" b="1">
                <a:solidFill>
                  <a:srgbClr val="FFFF00"/>
                </a:solidFill>
                <a:effectLst/>
                <a:latin typeface="Arial" charset="0"/>
              </a:rPr>
              <a:t>“</a:t>
            </a:r>
            <a:r>
              <a:rPr lang="en-US" sz="2800" b="1">
                <a:solidFill>
                  <a:srgbClr val="FFFF00"/>
                </a:solidFill>
                <a:effectLst/>
                <a:latin typeface="Arial" charset="0"/>
              </a:rPr>
              <a:t>And as for Ishmael, I have heard you.  Behold I have blessed him, and will make him fruitful, and will multiply him exceedingly.  He shall beget twelve princes, and I will make him a great nation.  </a:t>
            </a:r>
            <a:r>
              <a:rPr lang="en-US" sz="2800" b="1" i="1">
                <a:solidFill>
                  <a:srgbClr val="FFFF00"/>
                </a:solidFill>
                <a:effectLst/>
                <a:latin typeface="Arial" charset="0"/>
              </a:rPr>
              <a:t>But My covenant I  will establish with Isaac</a:t>
            </a:r>
            <a:r>
              <a:rPr lang="en-US" sz="2800" b="1">
                <a:solidFill>
                  <a:srgbClr val="FFFF00"/>
                </a:solidFill>
                <a:effectLst/>
                <a:latin typeface="Arial" charset="0"/>
              </a:rPr>
              <a:t>, whom Sarah shall bear to you at this set time next year.</a:t>
            </a:r>
            <a:r>
              <a:rPr lang="ja-JP" altLang="en-US" sz="2800" b="1">
                <a:solidFill>
                  <a:srgbClr val="FFFF00"/>
                </a:solidFill>
                <a:effectLst/>
                <a:latin typeface="Arial" charset="0"/>
              </a:rPr>
              <a:t>”</a:t>
            </a:r>
            <a:endParaRPr lang="en-US" sz="2800" b="1">
              <a:solidFill>
                <a:srgbClr val="FFFF00"/>
              </a:solidFill>
              <a:effectLst/>
              <a:latin typeface="Arial" charset="0"/>
            </a:endParaRPr>
          </a:p>
          <a:p>
            <a:pPr fontAlgn="base">
              <a:defRPr/>
            </a:pPr>
            <a:r>
              <a:rPr lang="en-US" sz="2000" b="1">
                <a:solidFill>
                  <a:srgbClr val="FFFF00"/>
                </a:solidFill>
                <a:effectLst/>
                <a:latin typeface="Arial" charset="0"/>
              </a:rPr>
              <a:t>				Gen 17:20-21 (NKJV)</a:t>
            </a:r>
            <a:endParaRPr lang="en-US" sz="2800" b="1">
              <a:solidFill>
                <a:srgbClr val="FFFF00"/>
              </a:solidFill>
              <a:effectLst/>
              <a:latin typeface="Arial" charset="0"/>
            </a:endParaRPr>
          </a:p>
        </p:txBody>
      </p:sp>
      <p:sp>
        <p:nvSpPr>
          <p:cNvPr id="102419"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43450" name="Oval 26"/>
          <p:cNvSpPr>
            <a:spLocks noChangeArrowheads="1"/>
          </p:cNvSpPr>
          <p:nvPr/>
        </p:nvSpPr>
        <p:spPr bwMode="auto">
          <a:xfrm>
            <a:off x="3003550" y="2043113"/>
            <a:ext cx="1722438"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2" name="Group 29"/>
          <p:cNvGrpSpPr>
            <a:grpSpLocks/>
          </p:cNvGrpSpPr>
          <p:nvPr/>
        </p:nvGrpSpPr>
        <p:grpSpPr bwMode="auto">
          <a:xfrm>
            <a:off x="1108075" y="4138613"/>
            <a:ext cx="6786563" cy="946150"/>
            <a:chOff x="701" y="2622"/>
            <a:chExt cx="4275" cy="596"/>
          </a:xfrm>
        </p:grpSpPr>
        <p:sp>
          <p:nvSpPr>
            <p:cNvPr id="102429" name="Text Box 27"/>
            <p:cNvSpPr txBox="1">
              <a:spLocks noChangeArrowheads="1"/>
            </p:cNvSpPr>
            <p:nvPr/>
          </p:nvSpPr>
          <p:spPr bwMode="auto">
            <a:xfrm>
              <a:off x="1560" y="2622"/>
              <a:ext cx="3416"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2800" b="1" i="1" u="sng">
                  <a:solidFill>
                    <a:srgbClr val="FFFFFF"/>
                  </a:solidFill>
                  <a:effectLst/>
                  <a:latin typeface="Arial" charset="0"/>
                </a:rPr>
                <a:t>But My covenant I  will                 	</a:t>
              </a:r>
            </a:p>
          </p:txBody>
        </p:sp>
        <p:sp>
          <p:nvSpPr>
            <p:cNvPr id="102430" name="Text Box 28"/>
            <p:cNvSpPr txBox="1">
              <a:spLocks noChangeArrowheads="1"/>
            </p:cNvSpPr>
            <p:nvPr/>
          </p:nvSpPr>
          <p:spPr bwMode="auto">
            <a:xfrm>
              <a:off x="701" y="2886"/>
              <a:ext cx="3443"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2800" b="1" i="1" u="sng">
                  <a:solidFill>
                    <a:srgbClr val="FFFFFF"/>
                  </a:solidFill>
                  <a:effectLst/>
                  <a:latin typeface="Arial" charset="0"/>
                </a:rPr>
                <a:t>establish with Isaac</a:t>
              </a:r>
            </a:p>
          </p:txBody>
        </p:sp>
      </p:gr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4400">
                <a:solidFill>
                  <a:srgbClr val="00DFCA"/>
                </a:solidFill>
                <a:effectLst>
                  <a:outerShdw blurRad="38100" dist="38100" dir="2700000" algn="tl">
                    <a:srgbClr val="000000"/>
                  </a:outerShdw>
                </a:effectLst>
                <a:latin typeface="Arial Black" charset="0"/>
              </a:rPr>
              <a:t>WHICH SON?</a:t>
            </a: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32</a:t>
            </a:r>
          </a:p>
        </p:txBody>
      </p:sp>
      <p:sp>
        <p:nvSpPr>
          <p:cNvPr id="102424"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102425"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fontAlgn="base"/>
            <a:r>
              <a:rPr lang="en-US" sz="1200" b="1">
                <a:solidFill>
                  <a:srgbClr val="FFFFFF"/>
                </a:solidFill>
                <a:effectLst/>
                <a:latin typeface="Comic Sans MS" charset="0"/>
              </a:rPr>
              <a:t>Gen. 17:20-21</a:t>
            </a:r>
          </a:p>
        </p:txBody>
      </p:sp>
      <p:grpSp>
        <p:nvGrpSpPr>
          <p:cNvPr id="102426"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en-US" sz="4000" dirty="0">
                <a:latin typeface="Arial" panose="020B0604020202020204" pitchFamily="34" charset="0"/>
                <a:cs typeface="Arial" panose="020B0604020202020204" pitchFamily="34" charset="0"/>
              </a:rPr>
              <a:t>Modern Middle East</a:t>
            </a:r>
          </a:p>
        </p:txBody>
      </p:sp>
      <p:pic>
        <p:nvPicPr>
          <p:cNvPr id="5734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latin typeface="Arial" panose="020B0604020202020204" pitchFamily="34" charset="0"/>
                <a:cs typeface="Arial" panose="020B0604020202020204" pitchFamily="34" charset="0"/>
              </a:rPr>
              <a:t>21</a:t>
            </a: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endParaRPr lang="en-US" sz="1200" b="1">
              <a:solidFill>
                <a:srgbClr val="FFFFFF"/>
              </a:solidFill>
              <a:effectLst/>
              <a:latin typeface="Comic Sans MS" pitchFamily="-107" charset="0"/>
              <a:ea typeface="+mn-ea"/>
              <a:cs typeface="+mn-cs"/>
            </a:endParaRPr>
          </a:p>
        </p:txBody>
      </p:sp>
      <p:sp>
        <p:nvSpPr>
          <p:cNvPr id="104450"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33</a:t>
            </a:r>
          </a:p>
        </p:txBody>
      </p:sp>
      <p:sp>
        <p:nvSpPr>
          <p:cNvPr id="10445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104455"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400" b="1">
                <a:solidFill>
                  <a:srgbClr val="FFFFFF"/>
                </a:solidFill>
                <a:effectLst/>
                <a:latin typeface="Comic Sans MS" charset="0"/>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FFF00"/>
                </a:solidFill>
                <a:effectLst>
                  <a:outerShdw blurRad="38100" dist="38100" dir="2700000" algn="tl">
                    <a:srgbClr val="000000"/>
                  </a:outerShdw>
                </a:effectLst>
                <a:latin typeface="Comic Sans MS" charset="0"/>
              </a:rPr>
              <a:t>COMPARE THE GIFTS </a:t>
            </a:r>
            <a:r>
              <a:rPr lang="en-US" sz="2800" b="1" i="1" u="sng">
                <a:solidFill>
                  <a:srgbClr val="FFFF00"/>
                </a:solidFill>
                <a:effectLst>
                  <a:outerShdw blurRad="38100" dist="38100" dir="2700000" algn="tl">
                    <a:srgbClr val="000000"/>
                  </a:outerShdw>
                </a:effectLst>
                <a:latin typeface="Comic Sans MS" charset="0"/>
              </a:rPr>
              <a:t>TODAY</a:t>
            </a:r>
            <a:r>
              <a:rPr lang="en-US" sz="2800" b="1">
                <a:solidFill>
                  <a:srgbClr val="FFFF00"/>
                </a:solidFill>
                <a:effectLst>
                  <a:outerShdw blurRad="38100" dist="38100" dir="2700000" algn="tl">
                    <a:srgbClr val="000000"/>
                  </a:outerShdw>
                </a:effectLst>
                <a:latin typeface="Comic Sans MS" charset="0"/>
              </a:rPr>
              <a:t>…</a:t>
            </a:r>
          </a:p>
        </p:txBody>
      </p:sp>
      <p:sp>
        <p:nvSpPr>
          <p:cNvPr id="744495" name="Text Box 47"/>
          <p:cNvSpPr txBox="1">
            <a:spLocks noChangeArrowheads="1"/>
          </p:cNvSpPr>
          <p:nvPr/>
        </p:nvSpPr>
        <p:spPr bwMode="auto">
          <a:xfrm>
            <a:off x="5541963" y="4113213"/>
            <a:ext cx="2795587" cy="1800225"/>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i="1">
                <a:solidFill>
                  <a:srgbClr val="FF0000"/>
                </a:solidFill>
                <a:effectLst>
                  <a:outerShdw blurRad="38100" dist="38100" dir="2700000" algn="tl">
                    <a:srgbClr val="000000"/>
                  </a:outerShdw>
                </a:effectLst>
                <a:latin typeface="Comic Sans MS" charset="0"/>
              </a:rPr>
              <a:t>WHY          THE   ENORMOUS DIFFERENCE?</a:t>
            </a:r>
          </a:p>
        </p:txBody>
      </p:sp>
      <p:grpSp>
        <p:nvGrpSpPr>
          <p:cNvPr id="2" name="Group 84"/>
          <p:cNvGrpSpPr>
            <a:grpSpLocks/>
          </p:cNvGrpSpPr>
          <p:nvPr/>
        </p:nvGrpSpPr>
        <p:grpSpPr bwMode="auto">
          <a:xfrm>
            <a:off x="177800" y="1530350"/>
            <a:ext cx="8386763" cy="5003800"/>
            <a:chOff x="136" y="964"/>
            <a:chExt cx="5283" cy="3152"/>
          </a:xfrm>
        </p:grpSpPr>
        <p:grpSp>
          <p:nvGrpSpPr>
            <p:cNvPr id="104478" name="Group 81"/>
            <p:cNvGrpSpPr>
              <a:grpSpLocks/>
            </p:cNvGrpSpPr>
            <p:nvPr/>
          </p:nvGrpSpPr>
          <p:grpSpPr bwMode="auto">
            <a:xfrm>
              <a:off x="136" y="964"/>
              <a:ext cx="5283" cy="3152"/>
              <a:chOff x="148" y="944"/>
              <a:chExt cx="5283" cy="3152"/>
            </a:xfrm>
          </p:grpSpPr>
          <p:grpSp>
            <p:nvGrpSpPr>
              <p:cNvPr id="104480"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FFF00"/>
                </a:solidFill>
                <a:effectLst>
                  <a:outerShdw blurRad="38100" dist="38100" dir="2700000" algn="tl">
                    <a:srgbClr val="000000"/>
                  </a:outerShdw>
                </a:effectLst>
                <a:latin typeface="Comic Sans MS" charset="0"/>
              </a:rPr>
              <a:t>ISHMAEL</a:t>
            </a:r>
          </a:p>
        </p:txBody>
      </p:sp>
      <p:grpSp>
        <p:nvGrpSpPr>
          <p:cNvPr id="104461" name="Group 41"/>
          <p:cNvGrpSpPr>
            <a:grpSpLocks/>
          </p:cNvGrpSpPr>
          <p:nvPr/>
        </p:nvGrpSpPr>
        <p:grpSpPr bwMode="auto">
          <a:xfrm>
            <a:off x="8004175"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471" name="Rectangle 10"/>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04472" name="Rectangle 11"/>
            <p:cNvSpPr>
              <a:spLocks noChangeArrowheads="1"/>
            </p:cNvSpPr>
            <p:nvPr/>
          </p:nvSpPr>
          <p:spPr bwMode="auto">
            <a:xfrm>
              <a:off x="5150" y="2302"/>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04473" name="Rectangle 12"/>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4477" name="Rectangle 27"/>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grpSp>
      <p:sp>
        <p:nvSpPr>
          <p:cNvPr id="744490" name="Rectangle 42"/>
          <p:cNvSpPr>
            <a:spLocks noChangeArrowheads="1"/>
          </p:cNvSpPr>
          <p:nvPr/>
        </p:nvSpPr>
        <p:spPr bwMode="auto">
          <a:xfrm>
            <a:off x="3305175" y="2414588"/>
            <a:ext cx="163513" cy="352425"/>
          </a:xfrm>
          <a:prstGeom prst="rect">
            <a:avLst/>
          </a:prstGeom>
          <a:solidFill>
            <a:srgbClr val="FF0000"/>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2800" b="1">
                <a:solidFill>
                  <a:srgbClr val="FFFF00"/>
                </a:solidFill>
                <a:effectLst>
                  <a:outerShdw blurRad="38100" dist="38100" dir="2700000" algn="tl">
                    <a:srgbClr val="000000"/>
                  </a:outerShdw>
                </a:effectLst>
                <a:latin typeface="Comic Sans MS" charset="0"/>
              </a:rPr>
              <a:t>ISAAC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5" grpId="0" autoUpdateAnimBg="0"/>
      <p:bldP spid="744493" grpId="0" autoUpdateAnimBg="0"/>
      <p:bldP spid="744490" grpId="0" animBg="1"/>
      <p:bldP spid="74449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endParaRPr lang="en-US" sz="1200" b="1">
              <a:solidFill>
                <a:srgbClr val="FFFFFF"/>
              </a:solidFill>
              <a:effectLst/>
              <a:latin typeface="Comic Sans MS" pitchFamily="-107" charset="0"/>
              <a:ea typeface="+mn-ea"/>
              <a:cs typeface="+mn-cs"/>
            </a:endParaRPr>
          </a:p>
        </p:txBody>
      </p:sp>
      <p:sp>
        <p:nvSpPr>
          <p:cNvPr id="10649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6508"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06509"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06510"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6514"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FFF00"/>
                </a:solidFill>
                <a:effectLst>
                  <a:outerShdw blurRad="38100" dist="38100" dir="2700000" algn="tl">
                    <a:srgbClr val="000000"/>
                  </a:outerShdw>
                </a:effectLst>
                <a:latin typeface="Comic Sans MS" charset="0"/>
              </a:rPr>
              <a:t>COMPARE THE GEOGRAPHY…</a:t>
            </a: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34</a:t>
            </a:r>
          </a:p>
        </p:txBody>
      </p:sp>
      <p:sp>
        <p:nvSpPr>
          <p:cNvPr id="106518"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5"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endParaRPr lang="en-US" sz="1200" b="1">
              <a:solidFill>
                <a:srgbClr val="FFFFFF"/>
              </a:solidFill>
              <a:effectLst/>
              <a:latin typeface="Comic Sans MS" pitchFamily="-107" charset="0"/>
              <a:ea typeface="+mn-ea"/>
              <a:cs typeface="+mn-cs"/>
            </a:endParaRPr>
          </a:p>
        </p:txBody>
      </p:sp>
      <p:sp>
        <p:nvSpPr>
          <p:cNvPr id="108547"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grpSp>
        <p:nvGrpSpPr>
          <p:cNvPr id="108548"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8556"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08557" name="Rectangle 20"/>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08558" name="Rectangle 2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08562"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200" b="1">
                <a:solidFill>
                  <a:srgbClr val="FFFF00"/>
                </a:solidFill>
                <a:effectLst>
                  <a:outerShdw blurRad="38100" dist="38100" dir="2700000" algn="tl">
                    <a:srgbClr val="000000"/>
                  </a:outerShdw>
                </a:effectLst>
                <a:latin typeface="Comic Sans MS" charset="0"/>
              </a:rPr>
              <a:t>COMPARE THE GEOGRAPHY…</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200" b="1">
                <a:solidFill>
                  <a:srgbClr val="FFFF00"/>
                </a:solidFill>
                <a:effectLst>
                  <a:outerShdw blurRad="38100" dist="38100" dir="2700000" algn="tl">
                    <a:srgbClr val="000000"/>
                  </a:outerShdw>
                </a:effectLst>
                <a:latin typeface="Comic Sans MS" charset="0"/>
              </a:rPr>
              <a:t>MOHAMMED VERSUS ISAAC!</a:t>
            </a: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35</a:t>
            </a:r>
          </a:p>
        </p:txBody>
      </p:sp>
      <p:sp>
        <p:nvSpPr>
          <p:cNvPr id="108568"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endParaRPr lang="en-US" sz="1200" b="1">
              <a:solidFill>
                <a:srgbClr val="FFFFFF"/>
              </a:solidFill>
              <a:effectLst/>
              <a:latin typeface="Comic Sans MS" pitchFamily="-107" charset="0"/>
              <a:ea typeface="+mn-ea"/>
              <a:cs typeface="+mn-cs"/>
            </a:endParaRPr>
          </a:p>
        </p:txBody>
      </p:sp>
      <p:sp>
        <p:nvSpPr>
          <p:cNvPr id="110594"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pic>
        <p:nvPicPr>
          <p:cNvPr id="747542"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8375" y="1066800"/>
            <a:ext cx="2603500" cy="31972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47543"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48213" y="2281238"/>
            <a:ext cx="2959100" cy="39322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74754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3463" y="1804988"/>
            <a:ext cx="2933700" cy="43259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74754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80063" y="1338263"/>
            <a:ext cx="2946400" cy="39068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7549" name="Text Box 29"/>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800" b="1">
                <a:solidFill>
                  <a:srgbClr val="FFFF00"/>
                </a:solidFill>
                <a:effectLst>
                  <a:outerShdw blurRad="38100" dist="38100" dir="2700000" algn="tl">
                    <a:srgbClr val="000000"/>
                  </a:outerShdw>
                </a:effectLst>
                <a:latin typeface="Comic Sans MS" charset="0"/>
              </a:rPr>
              <a:t>COMPARE THE GEOGRAPHY…</a:t>
            </a:r>
          </a:p>
        </p:txBody>
      </p:sp>
      <p:sp>
        <p:nvSpPr>
          <p:cNvPr id="747523"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7524"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7525"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7526"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7527"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7528"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7529"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10607"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10608"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10609"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47533"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7534"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7535"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10613"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4755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36</a:t>
            </a:r>
          </a:p>
        </p:txBody>
      </p:sp>
      <p:sp>
        <p:nvSpPr>
          <p:cNvPr id="110615"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grpSp>
        <p:nvGrpSpPr>
          <p:cNvPr id="110616" name="Group 32"/>
          <p:cNvGrpSpPr>
            <a:grpSpLocks/>
          </p:cNvGrpSpPr>
          <p:nvPr/>
        </p:nvGrpSpPr>
        <p:grpSpPr bwMode="auto">
          <a:xfrm>
            <a:off x="519113" y="7938"/>
            <a:ext cx="854075" cy="1704975"/>
            <a:chOff x="327" y="5"/>
            <a:chExt cx="538" cy="1074"/>
          </a:xfrm>
        </p:grpSpPr>
        <p:sp>
          <p:nvSpPr>
            <p:cNvPr id="747553" name="Rectangle 33"/>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7554" name="Line 34"/>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110617" name="Text Box 35"/>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400" b="1">
                <a:solidFill>
                  <a:srgbClr val="FFFFFF"/>
                </a:solidFill>
                <a:effectLst/>
                <a:latin typeface="Comic Sans MS" charset="0"/>
              </a:rPr>
              <a:t>3</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7543"/>
                                        </p:tgtEl>
                                        <p:attrNameLst>
                                          <p:attrName>style.visibility</p:attrName>
                                        </p:attrNameLst>
                                      </p:cBhvr>
                                      <p:to>
                                        <p:strVal val="visible"/>
                                      </p:to>
                                    </p:set>
                                    <p:animEffect transition="in" filter="fade">
                                      <p:cBhvr>
                                        <p:cTn id="7" dur="1000"/>
                                        <p:tgtEl>
                                          <p:spTgt spid="747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7547"/>
                                        </p:tgtEl>
                                        <p:attrNameLst>
                                          <p:attrName>style.visibility</p:attrName>
                                        </p:attrNameLst>
                                      </p:cBhvr>
                                      <p:to>
                                        <p:strVal val="visible"/>
                                      </p:to>
                                    </p:set>
                                    <p:animEffect transition="in" filter="fade">
                                      <p:cBhvr>
                                        <p:cTn id="12" dur="1000"/>
                                        <p:tgtEl>
                                          <p:spTgt spid="74754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47548"/>
                                        </p:tgtEl>
                                        <p:attrNameLst>
                                          <p:attrName>style.visibility</p:attrName>
                                        </p:attrNameLst>
                                      </p:cBhvr>
                                      <p:to>
                                        <p:strVal val="visible"/>
                                      </p:to>
                                    </p:set>
                                    <p:animEffect transition="in" filter="fade">
                                      <p:cBhvr>
                                        <p:cTn id="17" dur="1000"/>
                                        <p:tgtEl>
                                          <p:spTgt spid="747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endParaRPr lang="en-US" sz="1200" b="1">
              <a:solidFill>
                <a:srgbClr val="FFFFFF"/>
              </a:solidFill>
              <a:effectLst/>
              <a:latin typeface="Comic Sans MS" pitchFamily="-107" charset="0"/>
              <a:ea typeface="+mn-ea"/>
              <a:cs typeface="+mn-cs"/>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12649"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12650"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12651"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126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112656"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FFFF"/>
              </a:solidFill>
              <a:effectLst/>
              <a:latin typeface="Arial"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3843338" cy="595313"/>
          </a:xfrm>
          <a:prstGeom prst="rect">
            <a:avLst/>
          </a:prstGeom>
          <a:solidFill>
            <a:srgbClr val="A5A5A5"/>
          </a:solidFill>
          <a:ln w="9525">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599" name="Text Box 31"/>
          <p:cNvSpPr txBox="1">
            <a:spLocks noChangeArrowheads="1"/>
          </p:cNvSpPr>
          <p:nvPr/>
        </p:nvSpPr>
        <p:spPr bwMode="auto">
          <a:xfrm>
            <a:off x="1141413" y="5495925"/>
            <a:ext cx="6929437"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400">
                <a:solidFill>
                  <a:srgbClr val="FFFFFF"/>
                </a:solidFill>
                <a:effectLst>
                  <a:outerShdw blurRad="38100" dist="38100" dir="2700000" algn="tl">
                    <a:srgbClr val="000000"/>
                  </a:outerShdw>
                </a:effectLst>
                <a:latin typeface="Arial Black" charset="0"/>
              </a:rPr>
              <a:t>DOES THIS SEEM FAIR?</a:t>
            </a:r>
          </a:p>
        </p:txBody>
      </p:sp>
      <p:sp>
        <p:nvSpPr>
          <p:cNvPr id="112660" name="Rectangle 3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37</a:t>
            </a:r>
          </a:p>
        </p:txBody>
      </p:sp>
      <p:sp>
        <p:nvSpPr>
          <p:cNvPr id="112662"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49605" name="Text Box 37"/>
          <p:cNvSpPr txBox="1">
            <a:spLocks noChangeArrowheads="1"/>
          </p:cNvSpPr>
          <p:nvPr/>
        </p:nvSpPr>
        <p:spPr bwMode="auto">
          <a:xfrm>
            <a:off x="1103313" y="1196975"/>
            <a:ext cx="6929437"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3400">
                <a:solidFill>
                  <a:srgbClr val="FFFFFF"/>
                </a:solidFill>
                <a:effectLst>
                  <a:outerShdw blurRad="38100" dist="38100" dir="2700000" algn="tl">
                    <a:srgbClr val="000000"/>
                  </a:outerShdw>
                </a:effectLst>
                <a:latin typeface="Arial Black" charset="0"/>
              </a:rPr>
              <a:t>THE UNITED STATES</a:t>
            </a:r>
          </a:p>
        </p:txBody>
      </p:sp>
      <p:grpSp>
        <p:nvGrpSpPr>
          <p:cNvPr id="112665" name="Group 38"/>
          <p:cNvGrpSpPr>
            <a:grpSpLocks/>
          </p:cNvGrpSpPr>
          <p:nvPr/>
        </p:nvGrpSpPr>
        <p:grpSpPr bwMode="auto">
          <a:xfrm>
            <a:off x="519113" y="7938"/>
            <a:ext cx="854075" cy="1704975"/>
            <a:chOff x="327" y="5"/>
            <a:chExt cx="538" cy="1074"/>
          </a:xfrm>
        </p:grpSpPr>
        <p:sp>
          <p:nvSpPr>
            <p:cNvPr id="749607" name="Rectangle 3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112667"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12668"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12669"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12670"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12671"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12672"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12673"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12674"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112675"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301466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ja-JP" altLang="en-US" sz="2400" b="1">
                <a:solidFill>
                  <a:srgbClr val="FFFF00"/>
                </a:solidFill>
                <a:effectLst/>
                <a:latin typeface="Arial" charset="0"/>
              </a:rPr>
              <a:t>“</a:t>
            </a:r>
            <a:r>
              <a:rPr lang="en-US" sz="2400" b="1">
                <a:solidFill>
                  <a:srgbClr val="FFFF00"/>
                </a:solidFill>
                <a:effectLst/>
                <a:latin typeface="Arial" charset="0"/>
              </a:rPr>
              <a:t>…the Ishmaelites were given more land and ultimately more wealth than Israelites.  This was true in their past history, not to mention the vast oil wealth of modern times.  And spiritual salvation has always been open to the Ishmaelites.</a:t>
            </a:r>
          </a:p>
          <a:p>
            <a:pPr fontAlgn="base">
              <a:defRPr/>
            </a:pPr>
            <a:endParaRPr lang="en-US" sz="1600" b="1">
              <a:solidFill>
                <a:srgbClr val="FFFF00"/>
              </a:solidFill>
              <a:effectLst/>
              <a:latin typeface="Arial"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endParaRPr lang="en-US" sz="1200" b="1">
              <a:solidFill>
                <a:srgbClr val="FFFFFF"/>
              </a:solidFill>
              <a:effectLst/>
              <a:latin typeface="Comic Sans MS" pitchFamily="-107" charset="0"/>
              <a:ea typeface="+mn-ea"/>
              <a:cs typeface="+mn-cs"/>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14698"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14699"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14700"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1470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114705" name="Rectangle 2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50618" name="Oval 26"/>
          <p:cNvSpPr>
            <a:spLocks noChangeArrowheads="1"/>
          </p:cNvSpPr>
          <p:nvPr/>
        </p:nvSpPr>
        <p:spPr bwMode="auto">
          <a:xfrm>
            <a:off x="2892425" y="579438"/>
            <a:ext cx="2090738"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0619" name="Text Box 27"/>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fontAlgn="base">
              <a:defRPr/>
            </a:pPr>
            <a:r>
              <a:rPr lang="en-US" sz="1600" b="1">
                <a:solidFill>
                  <a:srgbClr val="FFFF00"/>
                </a:solidFill>
                <a:effectLst/>
                <a:latin typeface="Arial" pitchFamily="-107" charset="0"/>
                <a:ea typeface="+mn-ea"/>
                <a:cs typeface="+mn-cs"/>
              </a:rPr>
              <a:t>Hal Lindsey, </a:t>
            </a:r>
            <a:r>
              <a:rPr lang="en-US" sz="1600" b="1" i="1">
                <a:solidFill>
                  <a:srgbClr val="FFFF00"/>
                </a:solidFill>
                <a:effectLst/>
                <a:latin typeface="Arial" pitchFamily="-107" charset="0"/>
                <a:ea typeface="+mn-ea"/>
                <a:cs typeface="+mn-cs"/>
              </a:rPr>
              <a:t>“The Everlasting Hatred: 		The Roots of Jihad,”</a:t>
            </a:r>
            <a:r>
              <a:rPr lang="en-US" sz="1600" b="1">
                <a:solidFill>
                  <a:srgbClr val="FFFF00"/>
                </a:solidFill>
                <a:effectLst/>
                <a:latin typeface="Arial" pitchFamily="-107" charset="0"/>
                <a:ea typeface="+mn-ea"/>
                <a:cs typeface="+mn-cs"/>
              </a:rPr>
              <a:t> 2002, Pg 65</a:t>
            </a: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38</a:t>
            </a:r>
          </a:p>
        </p:txBody>
      </p:sp>
      <p:sp>
        <p:nvSpPr>
          <p:cNvPr id="114709"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grpSp>
        <p:nvGrpSpPr>
          <p:cNvPr id="114710" name="Group 30"/>
          <p:cNvGrpSpPr>
            <a:grpSpLocks/>
          </p:cNvGrpSpPr>
          <p:nvPr/>
        </p:nvGrpSpPr>
        <p:grpSpPr bwMode="auto">
          <a:xfrm>
            <a:off x="519113" y="7938"/>
            <a:ext cx="854075" cy="1704975"/>
            <a:chOff x="327" y="5"/>
            <a:chExt cx="538" cy="1074"/>
          </a:xfrm>
        </p:grpSpPr>
        <p:sp>
          <p:nvSpPr>
            <p:cNvPr id="75062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301466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ja-JP" altLang="en-US" sz="2400" b="1">
                <a:solidFill>
                  <a:srgbClr val="FFFF00"/>
                </a:solidFill>
                <a:effectLst/>
                <a:latin typeface="Arial" charset="0"/>
              </a:rPr>
              <a:t>“</a:t>
            </a:r>
            <a:r>
              <a:rPr lang="en-US" sz="2400" b="1">
                <a:solidFill>
                  <a:srgbClr val="FFFF00"/>
                </a:solidFill>
                <a:effectLst/>
                <a:latin typeface="Arial" charset="0"/>
              </a:rPr>
              <a:t>…the Ishmaelites were given more land and ultimately more wealth than Israelites.  This was true in their past history, not to mention the vast oil wealth of modern times.  And spiritual salvation has always been open to the Ishmaelites.</a:t>
            </a:r>
          </a:p>
          <a:p>
            <a:pPr fontAlgn="base">
              <a:defRPr/>
            </a:pPr>
            <a:endParaRPr lang="en-US" sz="1600" b="1">
              <a:solidFill>
                <a:srgbClr val="FFFF00"/>
              </a:solidFill>
              <a:effectLst/>
              <a:latin typeface="Arial"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endParaRPr lang="en-US" sz="1200" b="1">
              <a:solidFill>
                <a:srgbClr val="FFFFFF"/>
              </a:solidFill>
              <a:effectLst/>
              <a:latin typeface="Comic Sans MS" pitchFamily="-107" charset="0"/>
              <a:ea typeface="+mn-ea"/>
              <a:cs typeface="+mn-cs"/>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16746"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16747"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16748"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1675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53686" name="Text Box 22"/>
          <p:cNvSpPr txBox="1">
            <a:spLocks noChangeArrowheads="1"/>
          </p:cNvSpPr>
          <p:nvPr/>
        </p:nvSpPr>
        <p:spPr bwMode="auto">
          <a:xfrm>
            <a:off x="2071688" y="3235325"/>
            <a:ext cx="5992812" cy="2677656"/>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2400" b="1">
                <a:solidFill>
                  <a:srgbClr val="66FFFF"/>
                </a:solidFill>
                <a:effectLst/>
                <a:latin typeface="Arial" charset="0"/>
              </a:rPr>
              <a:t>	But God</a:t>
            </a:r>
            <a:r>
              <a:rPr lang="mr-IN" altLang="ja-JP" sz="2400" b="1">
                <a:solidFill>
                  <a:srgbClr val="66FFFF"/>
                </a:solidFill>
                <a:effectLst/>
                <a:latin typeface="Arial" charset="0"/>
              </a:rPr>
              <a:t>'</a:t>
            </a:r>
            <a:r>
              <a:rPr lang="en-US" sz="2400" b="1">
                <a:solidFill>
                  <a:srgbClr val="66FFFF"/>
                </a:solidFill>
                <a:effectLst/>
                <a:latin typeface="Arial" charset="0"/>
              </a:rPr>
              <a:t>s covenant, which concerned </a:t>
            </a:r>
            <a:r>
              <a:rPr lang="en-US" sz="2400" b="1" i="1" u="sng">
                <a:solidFill>
                  <a:srgbClr val="FFFFFF"/>
                </a:solidFill>
                <a:effectLst/>
                <a:latin typeface="Arial" charset="0"/>
              </a:rPr>
              <a:t>His spiritual purposes</a:t>
            </a:r>
            <a:r>
              <a:rPr lang="en-US" sz="2400" b="1">
                <a:solidFill>
                  <a:srgbClr val="66FFFF"/>
                </a:solidFill>
                <a:effectLst/>
                <a:latin typeface="Arial" charset="0"/>
              </a:rPr>
              <a:t>, was only for Isaac and his descendants.  The physical blessings promised to Isaac were to facilitate </a:t>
            </a:r>
            <a:r>
              <a:rPr lang="en-US" sz="2400" b="1" i="1" u="sng">
                <a:solidFill>
                  <a:srgbClr val="FFFFFF"/>
                </a:solidFill>
                <a:effectLst/>
                <a:latin typeface="Arial" charset="0"/>
              </a:rPr>
              <a:t>God</a:t>
            </a:r>
            <a:r>
              <a:rPr lang="mr-IN" altLang="ja-JP" sz="2400" b="1" i="1" u="sng">
                <a:solidFill>
                  <a:srgbClr val="FFFFFF"/>
                </a:solidFill>
                <a:effectLst/>
                <a:latin typeface="Arial" charset="0"/>
              </a:rPr>
              <a:t>'</a:t>
            </a:r>
            <a:r>
              <a:rPr lang="en-US" sz="2400" b="1" i="1" u="sng">
                <a:solidFill>
                  <a:srgbClr val="FFFFFF"/>
                </a:solidFill>
                <a:effectLst/>
                <a:latin typeface="Arial" charset="0"/>
              </a:rPr>
              <a:t>s spiritual call for the nation that would come from him</a:t>
            </a:r>
            <a:r>
              <a:rPr lang="en-US" sz="2400" b="1">
                <a:solidFill>
                  <a:srgbClr val="66FFFF"/>
                </a:solidFill>
                <a:effectLst/>
                <a:latin typeface="Arial" charset="0"/>
              </a:rPr>
              <a:t>.</a:t>
            </a:r>
            <a:r>
              <a:rPr lang="ja-JP" altLang="en-US" sz="2400" b="1">
                <a:solidFill>
                  <a:srgbClr val="66FFFF"/>
                </a:solidFill>
                <a:effectLst/>
                <a:latin typeface="Arial" charset="0"/>
              </a:rPr>
              <a:t>”</a:t>
            </a:r>
            <a:r>
              <a:rPr lang="en-US" sz="2400" b="1">
                <a:solidFill>
                  <a:srgbClr val="66FFFF"/>
                </a:solidFill>
                <a:effectLst/>
                <a:latin typeface="Arial" charset="0"/>
              </a:rPr>
              <a:t> </a:t>
            </a:r>
            <a:r>
              <a:rPr lang="en-US" sz="1800" b="1">
                <a:solidFill>
                  <a:srgbClr val="66FFFF"/>
                </a:solidFill>
                <a:effectLst/>
                <a:latin typeface="Arial" charset="0"/>
              </a:rPr>
              <a:t>[Emphasis added]</a:t>
            </a:r>
            <a:r>
              <a:rPr lang="en-US" sz="2400" b="1">
                <a:solidFill>
                  <a:srgbClr val="66FFFF"/>
                </a:solidFill>
                <a:effectLst/>
                <a:latin typeface="Arial" charset="0"/>
              </a:rPr>
              <a:t>	</a:t>
            </a:r>
            <a:r>
              <a:rPr lang="en-US" sz="2400" b="1">
                <a:solidFill>
                  <a:srgbClr val="FFFF00"/>
                </a:solidFill>
                <a:effectLst/>
                <a:latin typeface="Arial" charset="0"/>
              </a:rPr>
              <a:t>	</a:t>
            </a:r>
            <a:endParaRPr lang="en-US" sz="1600" b="1">
              <a:solidFill>
                <a:srgbClr val="FFFF00"/>
              </a:solidFill>
              <a:effectLst/>
              <a:latin typeface="Arial" charset="0"/>
            </a:endParaRPr>
          </a:p>
        </p:txBody>
      </p:sp>
      <p:sp>
        <p:nvSpPr>
          <p:cNvPr id="116754"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53688" name="Oval 24"/>
          <p:cNvSpPr>
            <a:spLocks noChangeArrowheads="1"/>
          </p:cNvSpPr>
          <p:nvPr/>
        </p:nvSpPr>
        <p:spPr bwMode="auto">
          <a:xfrm>
            <a:off x="2892425" y="579438"/>
            <a:ext cx="2090738"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3689" name="Text Box 25"/>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fontAlgn="base">
              <a:defRPr/>
            </a:pPr>
            <a:r>
              <a:rPr lang="en-US" sz="1600" b="1">
                <a:solidFill>
                  <a:srgbClr val="FFFF00"/>
                </a:solidFill>
                <a:effectLst/>
                <a:latin typeface="Arial" pitchFamily="-107" charset="0"/>
                <a:ea typeface="+mn-ea"/>
                <a:cs typeface="+mn-cs"/>
              </a:rPr>
              <a:t>Hal Lindsey, </a:t>
            </a:r>
            <a:r>
              <a:rPr lang="en-US" sz="1600" b="1" i="1">
                <a:solidFill>
                  <a:srgbClr val="FFFF00"/>
                </a:solidFill>
                <a:effectLst/>
                <a:latin typeface="Arial" pitchFamily="-107" charset="0"/>
                <a:ea typeface="+mn-ea"/>
                <a:cs typeface="+mn-cs"/>
              </a:rPr>
              <a:t>“The Everlasting Hatred: 		The Roots of Jihad,”</a:t>
            </a:r>
            <a:r>
              <a:rPr lang="en-US" sz="1600" b="1">
                <a:solidFill>
                  <a:srgbClr val="FFFF00"/>
                </a:solidFill>
                <a:effectLst/>
                <a:latin typeface="Arial" pitchFamily="-107" charset="0"/>
                <a:ea typeface="+mn-ea"/>
                <a:cs typeface="+mn-cs"/>
              </a:rPr>
              <a:t> 2002, Pg 65</a:t>
            </a:r>
          </a:p>
        </p:txBody>
      </p:sp>
      <p:sp>
        <p:nvSpPr>
          <p:cNvPr id="7536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39</a:t>
            </a:r>
          </a:p>
        </p:txBody>
      </p:sp>
      <p:sp>
        <p:nvSpPr>
          <p:cNvPr id="116758" name="Text Box 27"/>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grpSp>
        <p:nvGrpSpPr>
          <p:cNvPr id="116759" name="Group 29"/>
          <p:cNvGrpSpPr>
            <a:grpSpLocks/>
          </p:cNvGrpSpPr>
          <p:nvPr/>
        </p:nvGrpSpPr>
        <p:grpSpPr bwMode="auto">
          <a:xfrm>
            <a:off x="519113" y="7938"/>
            <a:ext cx="854075" cy="1704975"/>
            <a:chOff x="327" y="5"/>
            <a:chExt cx="538" cy="1074"/>
          </a:xfrm>
        </p:grpSpPr>
        <p:sp>
          <p:nvSpPr>
            <p:cNvPr id="753694"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3695"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fontAlgn="base">
              <a:defRPr/>
            </a:pPr>
            <a:endParaRPr lang="en-US" sz="2000" b="1">
              <a:solidFill>
                <a:srgbClr val="FFFFFF"/>
              </a:solidFill>
              <a:effectLst>
                <a:outerShdw blurRad="38100" dist="38100" dir="2700000" algn="tl">
                  <a:srgbClr val="000000"/>
                </a:outerShdw>
              </a:effectLst>
              <a:latin typeface="Comic Sans MS" pitchFamily="-107" charset="0"/>
              <a:ea typeface="+mn-ea"/>
              <a:cs typeface="+mn-cs"/>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IRAQ</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SAUDI ARABIA</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73" name="Text Box 33"/>
          <p:cNvSpPr txBox="1">
            <a:spLocks noChangeArrowheads="1"/>
          </p:cNvSpPr>
          <p:nvPr/>
        </p:nvSpPr>
        <p:spPr bwMode="auto">
          <a:xfrm>
            <a:off x="1073150" y="5713413"/>
            <a:ext cx="7572375" cy="461665"/>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2000" b="1">
                <a:solidFill>
                  <a:srgbClr val="1A0004"/>
                </a:solidFill>
                <a:effectLst/>
                <a:latin typeface="Comic Sans MS" charset="0"/>
              </a:rPr>
              <a:t>    </a:t>
            </a:r>
            <a:r>
              <a:rPr lang="en-US" sz="2400" b="1">
                <a:solidFill>
                  <a:srgbClr val="1A0004"/>
                </a:solidFill>
                <a:effectLst/>
                <a:latin typeface="Comic Sans MS" charset="0"/>
              </a:rPr>
              <a:t>ISHMAEL &amp; ISAAC IN TODAY</a:t>
            </a:r>
            <a:r>
              <a:rPr lang="mr-IN" altLang="ja-JP" sz="2400" b="1">
                <a:solidFill>
                  <a:srgbClr val="1A0004"/>
                </a:solidFill>
                <a:effectLst/>
                <a:latin typeface="Comic Sans MS" charset="0"/>
              </a:rPr>
              <a:t>'</a:t>
            </a:r>
            <a:r>
              <a:rPr lang="en-US" sz="2400" b="1">
                <a:solidFill>
                  <a:srgbClr val="1A0004"/>
                </a:solidFill>
                <a:effectLst/>
                <a:latin typeface="Comic Sans MS" charset="0"/>
              </a:rPr>
              <a:t>S ISRAEL</a:t>
            </a:r>
            <a:endParaRPr lang="en-US" sz="2400" b="1">
              <a:solidFill>
                <a:srgbClr val="FFFF00"/>
              </a:solidFill>
              <a:effectLst/>
              <a:latin typeface="Comic Sans MS" charset="0"/>
            </a:endParaRPr>
          </a:p>
        </p:txBody>
      </p:sp>
      <p:sp>
        <p:nvSpPr>
          <p:cNvPr id="752674" name="Text Box 34"/>
          <p:cNvSpPr txBox="1">
            <a:spLocks noChangeArrowheads="1"/>
          </p:cNvSpPr>
          <p:nvPr/>
        </p:nvSpPr>
        <p:spPr bwMode="auto">
          <a:xfrm>
            <a:off x="812800" y="5735638"/>
            <a:ext cx="8131175" cy="457200"/>
          </a:xfrm>
          <a:prstGeom prst="rect">
            <a:avLst/>
          </a:prstGeom>
          <a:noFill/>
          <a:ln w="38100">
            <a:noFill/>
            <a:miter lim="800000"/>
            <a:headEnd/>
            <a:tailEnd/>
          </a:ln>
          <a:effectLst>
            <a:outerShdw blurRad="63500" dist="46662" dir="3284183" algn="ctr" rotWithShape="0">
              <a:schemeClr val="bg2">
                <a:alpha val="74998"/>
              </a:schemeClr>
            </a:outerShdw>
          </a:effectLst>
        </p:spPr>
        <p:txBody>
          <a:bodyPr>
            <a:spAutoFit/>
          </a:bodyPr>
          <a:lstStyle/>
          <a:p>
            <a:pPr fontAlgn="base">
              <a:defRPr/>
            </a:pPr>
            <a:r>
              <a:rPr lang="en-US" sz="2000" b="1">
                <a:solidFill>
                  <a:srgbClr val="FFFF00"/>
                </a:solidFill>
                <a:effectLst/>
                <a:latin typeface="Comic Sans MS" pitchFamily="-107" charset="0"/>
                <a:ea typeface="+mn-ea"/>
                <a:cs typeface="+mn-cs"/>
              </a:rPr>
              <a:t>       </a:t>
            </a:r>
            <a:r>
              <a:rPr lang="en-US" sz="2400" b="1">
                <a:solidFill>
                  <a:srgbClr val="FFFF00"/>
                </a:solidFill>
                <a:effectLst/>
                <a:latin typeface="Comic Sans MS" pitchFamily="-107" charset="0"/>
                <a:ea typeface="+mn-ea"/>
                <a:cs typeface="+mn-cs"/>
              </a:rPr>
              <a:t>ISHMAEL &amp; ISAAC IN TODAY</a:t>
            </a:r>
            <a:r>
              <a:rPr lang="mr-IN" sz="2400" b="1">
                <a:solidFill>
                  <a:srgbClr val="FFFF00"/>
                </a:solidFill>
                <a:effectLst/>
                <a:latin typeface="Comic Sans MS" pitchFamily="-107" charset="0"/>
                <a:ea typeface="+mn-ea"/>
                <a:cs typeface="+mn-cs"/>
              </a:rPr>
              <a:t>'</a:t>
            </a:r>
            <a:r>
              <a:rPr lang="en-US" sz="2400" b="1">
                <a:solidFill>
                  <a:srgbClr val="FFFF00"/>
                </a:solidFill>
                <a:effectLst/>
                <a:latin typeface="Comic Sans MS" pitchFamily="-107" charset="0"/>
                <a:ea typeface="+mn-ea"/>
                <a:cs typeface="+mn-cs"/>
              </a:rPr>
              <a:t>S ISRAEL</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Al</a:t>
            </a:r>
            <a:r>
              <a:rPr lang="mr-IN" altLang="ja-JP" sz="1200" b="1">
                <a:solidFill>
                  <a:srgbClr val="FAF200"/>
                </a:solidFill>
                <a:effectLst>
                  <a:outerShdw blurRad="38100" dist="38100" dir="2700000" algn="tl">
                    <a:srgbClr val="000000"/>
                  </a:outerShdw>
                </a:effectLst>
                <a:latin typeface="Helvetica" charset="0"/>
              </a:rPr>
              <a:t>'</a:t>
            </a:r>
            <a:r>
              <a:rPr lang="en-US" sz="1200" b="1">
                <a:solidFill>
                  <a:srgbClr val="FAF200"/>
                </a:solidFill>
                <a:effectLst>
                  <a:outerShdw blurRad="38100" dist="38100" dir="2700000" algn="tl">
                    <a:srgbClr val="000000"/>
                  </a:outerShdw>
                </a:effectLst>
                <a:latin typeface="Helvetica" charset="0"/>
              </a:rPr>
              <a:t> Aqaba</a:t>
            </a:r>
          </a:p>
        </p:txBody>
      </p:sp>
      <p:grpSp>
        <p:nvGrpSpPr>
          <p:cNvPr id="118820"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88" name="Text Box 48"/>
            <p:cNvSpPr txBox="1">
              <a:spLocks noChangeArrowheads="1"/>
            </p:cNvSpPr>
            <p:nvPr/>
          </p:nvSpPr>
          <p:spPr bwMode="auto">
            <a:xfrm>
              <a:off x="1064" y="920"/>
              <a:ext cx="1024" cy="366"/>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i="1">
                  <a:solidFill>
                    <a:srgbClr val="99CCFF"/>
                  </a:solidFill>
                  <a:effectLst>
                    <a:outerShdw blurRad="38100" dist="38100" dir="2700000" algn="tl">
                      <a:srgbClr val="000000"/>
                    </a:outerShdw>
                  </a:effectLst>
                  <a:latin typeface="Book Antiqua" charset="0"/>
                </a:rPr>
                <a:t> Mediterranean Sea</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i="1">
                  <a:solidFill>
                    <a:srgbClr val="99CCFF"/>
                  </a:solidFill>
                  <a:effectLst>
                    <a:outerShdw blurRad="38100" dist="38100" dir="2700000" algn="tl">
                      <a:srgbClr val="000000"/>
                    </a:outerShdw>
                  </a:effectLst>
                  <a:latin typeface="Book Antiqua" charset="0"/>
                </a:rPr>
                <a:t> Dead            Sea</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i="1">
                  <a:solidFill>
                    <a:srgbClr val="99CCFF"/>
                  </a:solidFill>
                  <a:effectLst>
                    <a:outerShdw blurRad="38100" dist="38100" dir="2700000" algn="tl">
                      <a:srgbClr val="000000"/>
                    </a:outerShdw>
                  </a:effectLst>
                  <a:latin typeface="Helvetica" charset="0"/>
                </a:rPr>
                <a:t> Sea of Galilee</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400" b="1">
                  <a:solidFill>
                    <a:srgbClr val="FAF200"/>
                  </a:solidFill>
                  <a:effectLst>
                    <a:outerShdw blurRad="38100" dist="38100" dir="2700000" algn="tl">
                      <a:srgbClr val="000000"/>
                    </a:outerShdw>
                  </a:effectLst>
                  <a:latin typeface="Helvetica" charset="0"/>
                </a:rPr>
                <a:t>JERUSALEM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Beersheba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1600" b="1">
                <a:solidFill>
                  <a:srgbClr val="FF0000"/>
                </a:solidFill>
                <a:effectLst>
                  <a:outerShdw blurRad="38100" dist="38100" dir="2700000" algn="tl">
                    <a:srgbClr val="000000"/>
                  </a:outerShdw>
                </a:effectLst>
                <a:latin typeface="Times" charset="0"/>
              </a:rPr>
              <a:t>JORDAN</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18829" name="Rectangle 8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18830" name="Rectangle 8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18831" name="Rectangle 8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118832" name="Rectangle 8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3" name="Group 87"/>
          <p:cNvGrpSpPr>
            <a:grpSpLocks/>
          </p:cNvGrpSpPr>
          <p:nvPr/>
        </p:nvGrpSpPr>
        <p:grpSpPr bwMode="auto">
          <a:xfrm>
            <a:off x="2541588" y="866775"/>
            <a:ext cx="4478337" cy="4651375"/>
            <a:chOff x="1619" y="560"/>
            <a:chExt cx="2821" cy="2930"/>
          </a:xfrm>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29" name="Text Box 89"/>
            <p:cNvSpPr txBox="1">
              <a:spLocks noChangeArrowheads="1"/>
            </p:cNvSpPr>
            <p:nvPr/>
          </p:nvSpPr>
          <p:spPr bwMode="auto">
            <a:xfrm>
              <a:off x="2504" y="792"/>
              <a:ext cx="1936" cy="260"/>
            </a:xfrm>
            <a:prstGeom prst="rect">
              <a:avLst/>
            </a:prstGeom>
            <a:solidFill>
              <a:schemeClr val="accent1"/>
            </a:solidFill>
            <a:ln w="76200">
              <a:solidFill>
                <a:srgbClr val="02227C"/>
              </a:solidFill>
              <a:miter lim="800000"/>
              <a:headEnd/>
              <a:tailEnd/>
            </a:ln>
            <a:effectLst>
              <a:outerShdw blurRad="63500" dist="89803" dir="2700000"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1600" b="1">
                  <a:solidFill>
                    <a:srgbClr val="EEFF4B"/>
                  </a:solidFill>
                  <a:effectLst/>
                  <a:latin typeface="Comic Sans MS" charset="0"/>
                </a:rPr>
                <a:t>DESCENDANTS OF ISAAC</a:t>
              </a:r>
              <a:endParaRPr lang="en-US" sz="1600">
                <a:solidFill>
                  <a:srgbClr val="EEFF4B"/>
                </a:solidFill>
                <a:effectLst/>
                <a:latin typeface="Comic Sans MS" charset="0"/>
              </a:endParaRP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grpSp>
        <p:nvGrpSpPr>
          <p:cNvPr id="4" name="Group 91"/>
          <p:cNvGrpSpPr>
            <a:grpSpLocks/>
          </p:cNvGrpSpPr>
          <p:nvPr/>
        </p:nvGrpSpPr>
        <p:grpSpPr bwMode="auto">
          <a:xfrm>
            <a:off x="236538" y="2298700"/>
            <a:ext cx="6997700" cy="2565400"/>
            <a:chOff x="1352" y="-3515"/>
            <a:chExt cx="4408" cy="1616"/>
          </a:xfrm>
        </p:grpSpPr>
        <p:sp>
          <p:nvSpPr>
            <p:cNvPr id="752732" name="Text Box 92"/>
            <p:cNvSpPr txBox="1">
              <a:spLocks noChangeArrowheads="1"/>
            </p:cNvSpPr>
            <p:nvPr/>
          </p:nvSpPr>
          <p:spPr bwMode="auto">
            <a:xfrm>
              <a:off x="3648" y="-2184"/>
              <a:ext cx="2112" cy="260"/>
            </a:xfrm>
            <a:prstGeom prst="rect">
              <a:avLst/>
            </a:prstGeom>
            <a:solidFill>
              <a:srgbClr val="296F35"/>
            </a:solidFill>
            <a:ln w="76200">
              <a:solidFill>
                <a:srgbClr val="006600"/>
              </a:solidFill>
              <a:miter lim="800000"/>
              <a:headEnd/>
              <a:tailEnd/>
            </a:ln>
            <a:effectLst>
              <a:outerShdw blurRad="63500" dist="89803" dir="2700000"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1600" b="1">
                  <a:solidFill>
                    <a:srgbClr val="EEFF4B"/>
                  </a:solidFill>
                  <a:effectLst/>
                  <a:latin typeface="Comic Sans MS" charset="0"/>
                </a:rPr>
                <a:t>DESCENDANTS OF ISHMAEL</a:t>
              </a:r>
              <a:endParaRPr lang="en-US" sz="1600">
                <a:solidFill>
                  <a:srgbClr val="EEFF4B"/>
                </a:solidFill>
                <a:effectLst/>
                <a:latin typeface="Comic Sans MS" charset="0"/>
              </a:endParaRP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nvGrpSpPr>
            <p:cNvPr id="118847"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118838"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40</a:t>
            </a:r>
          </a:p>
        </p:txBody>
      </p:sp>
      <p:sp>
        <p:nvSpPr>
          <p:cNvPr id="118840"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grpSp>
        <p:nvGrpSpPr>
          <p:cNvPr id="118841" name="Group 103"/>
          <p:cNvGrpSpPr>
            <a:grpSpLocks/>
          </p:cNvGrpSpPr>
          <p:nvPr/>
        </p:nvGrpSpPr>
        <p:grpSpPr bwMode="auto">
          <a:xfrm>
            <a:off x="519113" y="7938"/>
            <a:ext cx="854075" cy="1704975"/>
            <a:chOff x="327" y="5"/>
            <a:chExt cx="538" cy="1074"/>
          </a:xfrm>
        </p:grpSpPr>
        <p:sp>
          <p:nvSpPr>
            <p:cNvPr id="752744" name="Rectangle 10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fontAlgn="base">
                <a:spcBef>
                  <a:spcPct val="0"/>
                </a:spcBef>
                <a:defRPr/>
              </a:pPr>
              <a:r>
                <a:rPr lang="en-US" sz="10600">
                  <a:solidFill>
                    <a:srgbClr val="FFFF00"/>
                  </a:solidFill>
                  <a:effectLst/>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sp>
        <p:nvSpPr>
          <p:cNvPr id="118842"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400" b="1">
                <a:solidFill>
                  <a:srgbClr val="FFFFFF"/>
                </a:solidFill>
                <a:effectLst/>
                <a:latin typeface="Comic Sans MS" charset="0"/>
              </a:rPr>
              <a:t>2</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833" name="Group 44"/>
          <p:cNvGrpSpPr>
            <a:grpSpLocks/>
          </p:cNvGrpSpPr>
          <p:nvPr/>
        </p:nvGrpSpPr>
        <p:grpSpPr bwMode="auto">
          <a:xfrm>
            <a:off x="425450" y="385763"/>
            <a:ext cx="7429500" cy="5119687"/>
            <a:chOff x="1181" y="852"/>
            <a:chExt cx="3653" cy="2649"/>
          </a:xfrm>
        </p:grpSpPr>
        <p:pic>
          <p:nvPicPr>
            <p:cNvPr id="707622" name="Picture 38" descr="Southern end of Sea of Galilee aerial, 117-15tb"/>
            <p:cNvPicPr preferRelativeResize="0">
              <a:picLocks noChangeAspect="1" noChangeArrowheads="1"/>
            </p:cNvPicPr>
            <p:nvPr>
              <p:custDataLst>
                <p:tags r:id="rId3"/>
              </p:custDataLst>
            </p:nvPr>
          </p:nvPicPr>
          <p:blipFill>
            <a:blip r:embed="rId6"/>
            <a:srcRect/>
            <a:stretch>
              <a:fillRect/>
            </a:stretch>
          </p:blipFill>
          <p:spPr bwMode="auto">
            <a:xfrm rot="418001">
              <a:off x="1181" y="852"/>
              <a:ext cx="3653" cy="2649"/>
            </a:xfrm>
            <a:prstGeom prst="rect">
              <a:avLst/>
            </a:prstGeom>
            <a:noFill/>
            <a:ln w="76200">
              <a:noFill/>
              <a:miter lim="800000"/>
              <a:headEnd/>
              <a:tailEnd/>
            </a:ln>
            <a:effectLst>
              <a:outerShdw blurRad="63500" dist="119812" dir="3479677" algn="ctr" rotWithShape="0">
                <a:schemeClr val="bg2">
                  <a:alpha val="74998"/>
                </a:schemeClr>
              </a:outerShdw>
            </a:effectLst>
          </p:spPr>
        </p:pic>
        <p:sp>
          <p:nvSpPr>
            <p:cNvPr id="707627" name="Rectangle 43"/>
            <p:cNvSpPr>
              <a:spLocks noChangeArrowheads="1"/>
            </p:cNvSpPr>
            <p:nvPr/>
          </p:nvSpPr>
          <p:spPr bwMode="auto">
            <a:xfrm>
              <a:off x="1270" y="1040"/>
              <a:ext cx="3430" cy="2250"/>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grpSp>
      <p:pic>
        <p:nvPicPr>
          <p:cNvPr id="707629" name="Picture 45" descr="Nahal Darga from top looking east, 95-13tb"/>
          <p:cNvPicPr preferRelativeResize="0">
            <a:picLocks noChangeAspect="1" noChangeArrowheads="1"/>
          </p:cNvPicPr>
          <p:nvPr>
            <p:custDataLst>
              <p:tags r:id="rId1"/>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4500563" y="3238500"/>
            <a:ext cx="3355975" cy="21034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707630" name="Picture 46" descr="Moresheth Gath aerial from southeast, 132-15"/>
          <p:cNvPicPr preferRelativeResize="0">
            <a:picLocks noChangeAspect="1" noChangeArrowheads="1"/>
          </p:cNvPicPr>
          <p:nvPr>
            <p:custDataLst>
              <p:tags r:id="rId2"/>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014413" y="4140200"/>
            <a:ext cx="2794000" cy="210978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707593" name="Freeform 9"/>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07594" name="AutoShape 10"/>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07595" name="Rectangle 11"/>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07596" name="AutoShape 12"/>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07597" name="Line 13"/>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07598" name="Line 14"/>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07599" name="Rectangle 15"/>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120843" name="Rectangle 16"/>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L - S - B</a:t>
            </a:r>
          </a:p>
        </p:txBody>
      </p:sp>
      <p:sp>
        <p:nvSpPr>
          <p:cNvPr id="120844" name="Rectangle 17"/>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The CALL</a:t>
            </a:r>
          </a:p>
        </p:txBody>
      </p:sp>
      <p:sp>
        <p:nvSpPr>
          <p:cNvPr id="120845" name="Rectangle 18"/>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ABRAHAM</a:t>
            </a:r>
          </a:p>
        </p:txBody>
      </p:sp>
      <p:sp>
        <p:nvSpPr>
          <p:cNvPr id="707603" name="Line 19"/>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07604" name="Line 20"/>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07605" name="Line 21"/>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fontAlgn="base">
              <a:spcBef>
                <a:spcPct val="0"/>
              </a:spcBef>
              <a:defRPr/>
            </a:pPr>
            <a:endParaRPr lang="en-US" sz="2800">
              <a:solidFill>
                <a:srgbClr val="00DFCA"/>
              </a:solidFill>
              <a:latin typeface="Comic Sans MS" pitchFamily="-107" charset="0"/>
              <a:ea typeface="+mn-ea"/>
              <a:cs typeface="+mn-cs"/>
            </a:endParaRPr>
          </a:p>
        </p:txBody>
      </p:sp>
      <p:sp>
        <p:nvSpPr>
          <p:cNvPr id="707631" name="Text Box 47"/>
          <p:cNvSpPr txBox="1">
            <a:spLocks noChangeArrowheads="1"/>
          </p:cNvSpPr>
          <p:nvPr/>
        </p:nvSpPr>
        <p:spPr bwMode="auto">
          <a:xfrm>
            <a:off x="606425" y="5386388"/>
            <a:ext cx="7567613" cy="830262"/>
          </a:xfrm>
          <a:prstGeom prst="rect">
            <a:avLst/>
          </a:prstGeom>
          <a:noFill/>
          <a:ln w="9525">
            <a:noFill/>
            <a:miter lim="800000"/>
            <a:headEnd/>
            <a:tailEnd/>
          </a:ln>
          <a:effectLst>
            <a:outerShdw blurRad="63500" dist="57501" dir="3723739" algn="ctr" rotWithShape="0">
              <a:srgbClr val="000000">
                <a:alpha val="74998"/>
              </a:srgb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defRPr/>
            </a:pPr>
            <a:r>
              <a:rPr lang="en-US" sz="2400" b="1">
                <a:solidFill>
                  <a:srgbClr val="FFFF00"/>
                </a:solidFill>
                <a:effectLst/>
                <a:latin typeface="Comic Sans MS" charset="0"/>
              </a:rPr>
              <a:t>THE MARVELOUS BEAUTY OF CANAAN…</a:t>
            </a:r>
            <a:br>
              <a:rPr lang="en-US" sz="2400" b="1">
                <a:solidFill>
                  <a:srgbClr val="FFFF00"/>
                </a:solidFill>
                <a:effectLst/>
                <a:latin typeface="Comic Sans MS" charset="0"/>
              </a:rPr>
            </a:br>
            <a:r>
              <a:rPr lang="en-US" sz="2400" b="1">
                <a:solidFill>
                  <a:srgbClr val="FFFF00"/>
                </a:solidFill>
                <a:effectLst/>
                <a:latin typeface="Comic Sans MS" charset="0"/>
              </a:rPr>
              <a:t>THE LAND OF HIS ANCIENT INHERITANCE!</a:t>
            </a:r>
          </a:p>
        </p:txBody>
      </p:sp>
      <p:sp>
        <p:nvSpPr>
          <p:cNvPr id="120850" name="Rectangle 48"/>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1000" b="1">
                <a:solidFill>
                  <a:srgbClr val="000000"/>
                </a:solidFill>
                <a:effectLst/>
                <a:latin typeface="Helvetica" charset="0"/>
              </a:rPr>
              <a:t>I - I</a:t>
            </a:r>
          </a:p>
        </p:txBody>
      </p:sp>
      <p:sp>
        <p:nvSpPr>
          <p:cNvPr id="120851"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2000">
              <a:solidFill>
                <a:srgbClr val="FFA27C"/>
              </a:solidFill>
              <a:effectLst/>
              <a:latin typeface="B VAG Rounded Bold" charset="0"/>
            </a:endParaRPr>
          </a:p>
        </p:txBody>
      </p:sp>
      <p:sp>
        <p:nvSpPr>
          <p:cNvPr id="707589" name="Text Box 5"/>
          <p:cNvSpPr txBox="1">
            <a:spLocks noChangeArrowheads="1"/>
          </p:cNvSpPr>
          <p:nvPr/>
        </p:nvSpPr>
        <p:spPr bwMode="auto">
          <a:xfrm>
            <a:off x="269875" y="309563"/>
            <a:ext cx="8874125" cy="579437"/>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fontAlgn="base">
              <a:defRPr/>
            </a:pPr>
            <a:r>
              <a:rPr lang="en-US" sz="3200" b="1">
                <a:solidFill>
                  <a:srgbClr val="FFFF00"/>
                </a:solidFill>
                <a:effectLst/>
                <a:latin typeface="Comic Sans MS" pitchFamily="-107" charset="0"/>
                <a:ea typeface="+mn-ea"/>
                <a:cs typeface="+mn-cs"/>
              </a:rPr>
              <a:t>A PORTION OF ABRAHAM</a:t>
            </a:r>
            <a:r>
              <a:rPr lang="mr-IN" sz="3200" b="1">
                <a:solidFill>
                  <a:srgbClr val="FFFF00"/>
                </a:solidFill>
                <a:effectLst/>
                <a:latin typeface="Comic Sans MS" pitchFamily="-107" charset="0"/>
                <a:ea typeface="+mn-ea"/>
                <a:cs typeface="+mn-cs"/>
              </a:rPr>
              <a:t>'</a:t>
            </a:r>
            <a:r>
              <a:rPr lang="en-US" sz="3200" b="1">
                <a:solidFill>
                  <a:srgbClr val="FFFF00"/>
                </a:solidFill>
                <a:effectLst/>
                <a:latin typeface="Comic Sans MS" pitchFamily="-107" charset="0"/>
                <a:ea typeface="+mn-ea"/>
                <a:cs typeface="+mn-cs"/>
              </a:rPr>
              <a:t>S PROMISE,,,</a:t>
            </a:r>
          </a:p>
        </p:txBody>
      </p:sp>
      <p:grpSp>
        <p:nvGrpSpPr>
          <p:cNvPr id="3" name="Group 57"/>
          <p:cNvGrpSpPr>
            <a:grpSpLocks/>
          </p:cNvGrpSpPr>
          <p:nvPr/>
        </p:nvGrpSpPr>
        <p:grpSpPr bwMode="auto">
          <a:xfrm>
            <a:off x="0" y="-1588"/>
            <a:ext cx="9144000" cy="6859588"/>
            <a:chOff x="0" y="0"/>
            <a:chExt cx="5760" cy="4321"/>
          </a:xfrm>
        </p:grpSpPr>
        <p:pic>
          <p:nvPicPr>
            <p:cNvPr id="707639" name="Picture 55"/>
            <p:cNvPicPr>
              <a:picLocks noChangeAspect="1" noChangeArrowheads="1"/>
            </p:cNvPicPr>
            <p:nvPr/>
          </p:nvPicPr>
          <p:blipFill>
            <a:blip r:embed="rId9" cstate="screen">
              <a:extLst>
                <a:ext uri="{28A0092B-C50C-407E-A947-70E740481C1C}">
                  <a14:useLocalDpi xmlns:a14="http://schemas.microsoft.com/office/drawing/2010/main"/>
                </a:ext>
              </a:extLst>
            </a:blip>
            <a:srcRect b="9668"/>
            <a:stretch>
              <a:fillRect/>
            </a:stretch>
          </p:blipFill>
          <p:spPr bwMode="auto">
            <a:xfrm>
              <a:off x="0" y="0"/>
              <a:ext cx="5760" cy="4321"/>
            </a:xfrm>
            <a:prstGeom prst="rect">
              <a:avLst/>
            </a:prstGeom>
            <a:noFill/>
            <a:ln>
              <a:noFill/>
            </a:ln>
            <a:effectLst>
              <a:outerShdw blurRad="63500" dist="125724"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640" name="Text Box 56"/>
            <p:cNvSpPr txBox="1">
              <a:spLocks noChangeArrowheads="1"/>
            </p:cNvSpPr>
            <p:nvPr/>
          </p:nvSpPr>
          <p:spPr bwMode="auto">
            <a:xfrm>
              <a:off x="192" y="3628"/>
              <a:ext cx="4925" cy="365"/>
            </a:xfrm>
            <a:prstGeom prst="rect">
              <a:avLst/>
            </a:prstGeom>
            <a:noFill/>
            <a:ln w="9525">
              <a:noFill/>
              <a:miter lim="800000"/>
              <a:headEnd/>
              <a:tailEnd/>
            </a:ln>
            <a:effectLst>
              <a:outerShdw blurRad="63500" dist="71842" dir="2700000" algn="ctr" rotWithShape="0">
                <a:srgbClr val="000000">
                  <a:alpha val="74998"/>
                </a:srgbClr>
              </a:outerShdw>
            </a:effectLst>
          </p:spPr>
          <p:txBody>
            <a:bodyPr>
              <a:spAutoFit/>
              <a:flatTx/>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3200" b="1">
                  <a:solidFill>
                    <a:srgbClr val="FFFF00"/>
                  </a:solidFill>
                  <a:effectLst>
                    <a:outerShdw blurRad="38100" dist="38100" dir="2700000" algn="tl">
                      <a:srgbClr val="000000"/>
                    </a:outerShdw>
                  </a:effectLst>
                  <a:latin typeface="Comic Sans MS" charset="0"/>
                </a:rPr>
                <a:t>The Jordan River in Central Israel</a:t>
              </a:r>
            </a:p>
          </p:txBody>
        </p:sp>
      </p:grpSp>
      <p:sp>
        <p:nvSpPr>
          <p:cNvPr id="707619" name="Rectangle 3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solidFill>
                  <a:srgbClr val="FFFFFF"/>
                </a:solidFill>
                <a:effectLst>
                  <a:outerShdw blurRad="38100" dist="38100" dir="2700000" algn="tl">
                    <a:srgbClr val="000000"/>
                  </a:outerShdw>
                </a:effectLst>
                <a:latin typeface="Comic Sans MS" charset="0"/>
              </a:rPr>
              <a:t>41</a:t>
            </a:r>
          </a:p>
        </p:txBody>
      </p:sp>
      <p:sp>
        <p:nvSpPr>
          <p:cNvPr id="120855"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solidFill>
                  <a:srgbClr val="FFFFFF"/>
                </a:solidFill>
                <a:effectLst/>
                <a:latin typeface="Arial" charset="0"/>
              </a:rPr>
              <a:t>Handbook pg. 19-24</a:t>
            </a:r>
          </a:p>
        </p:txBody>
      </p:sp>
      <p:sp>
        <p:nvSpPr>
          <p:cNvPr id="120856" name="Text Box 51"/>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endParaRPr lang="en-US" sz="1400" b="1">
              <a:solidFill>
                <a:srgbClr val="FFFFFF"/>
              </a:solidFill>
              <a:effectLst/>
              <a:latin typeface="Arial" charset="0"/>
            </a:endParaRPr>
          </a:p>
        </p:txBody>
      </p:sp>
      <p:sp>
        <p:nvSpPr>
          <p:cNvPr id="120857" name="Text Box 54"/>
          <p:cNvSpPr txBox="1">
            <a:spLocks noChangeArrowheads="1"/>
          </p:cNvSpPr>
          <p:nvPr/>
        </p:nvSpPr>
        <p:spPr bwMode="auto">
          <a:xfrm>
            <a:off x="8591550" y="6427788"/>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FFFF"/>
                </a:solidFill>
                <a:effectLst/>
                <a:latin typeface="Arial" charset="0"/>
              </a:rPr>
              <a:t>1</a:t>
            </a:r>
          </a:p>
        </p:txBody>
      </p:sp>
      <p:sp>
        <p:nvSpPr>
          <p:cNvPr id="120858" name="Text Box 52"/>
          <p:cNvSpPr txBox="1">
            <a:spLocks noChangeArrowheads="1"/>
          </p:cNvSpPr>
          <p:nvPr/>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900" b="1">
                <a:solidFill>
                  <a:srgbClr val="FFFFFF"/>
                </a:solidFill>
                <a:effectLst/>
                <a:latin typeface="Arial" charset="0"/>
              </a:rPr>
              <a:t>© </a:t>
            </a:r>
            <a:r>
              <a:rPr lang="en-US" sz="1000" b="1">
                <a:solidFill>
                  <a:srgbClr val="FFFFFF"/>
                </a:solidFill>
                <a:effectLst/>
                <a:latin typeface="Arial" charset="0"/>
              </a:rPr>
              <a:t>2006</a:t>
            </a:r>
            <a:r>
              <a:rPr lang="en-US" sz="900" b="1">
                <a:solidFill>
                  <a:srgbClr val="FFFFFF"/>
                </a:solidFill>
                <a:effectLst/>
                <a:latin typeface="Arial" charset="0"/>
              </a:rPr>
              <a:t> TBBMI</a:t>
            </a:r>
          </a:p>
        </p:txBody>
      </p:sp>
      <p:sp>
        <p:nvSpPr>
          <p:cNvPr id="707592" name="Text Box 8"/>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fontAlgn="base">
              <a:defRPr/>
            </a:pPr>
            <a:r>
              <a:rPr lang="en-US" sz="1200" b="1">
                <a:solidFill>
                  <a:srgbClr val="FFFFFF"/>
                </a:solidFill>
                <a:effectLst/>
                <a:latin typeface="Comic Sans MS" pitchFamily="-107" charset="0"/>
                <a:ea typeface="+mn-ea"/>
                <a:cs typeface="+mn-cs"/>
              </a:rPr>
              <a:t>Gen. 13:10-11; Ex 3:8</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07630"/>
                                        </p:tgtEl>
                                        <p:attrNameLst>
                                          <p:attrName>style.visibility</p:attrName>
                                        </p:attrNameLst>
                                      </p:cBhvr>
                                      <p:to>
                                        <p:strVal val="visible"/>
                                      </p:to>
                                    </p:set>
                                    <p:animEffect transition="in" filter="fade">
                                      <p:cBhvr>
                                        <p:cTn id="11" dur="1000"/>
                                        <p:tgtEl>
                                          <p:spTgt spid="707630"/>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07629"/>
                                        </p:tgtEl>
                                        <p:attrNameLst>
                                          <p:attrName>style.visibility</p:attrName>
                                        </p:attrNameLst>
                                      </p:cBhvr>
                                      <p:to>
                                        <p:strVal val="visible"/>
                                      </p:to>
                                    </p:set>
                                    <p:animEffect transition="in" filter="fade">
                                      <p:cBhvr>
                                        <p:cTn id="15" dur="1000"/>
                                        <p:tgtEl>
                                          <p:spTgt spid="707629"/>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707631"/>
                                        </p:tgtEl>
                                        <p:attrNameLst>
                                          <p:attrName>style.visibility</p:attrName>
                                        </p:attrNameLst>
                                      </p:cBhvr>
                                      <p:to>
                                        <p:strVal val="visible"/>
                                      </p:to>
                                    </p:set>
                                    <p:animEffect transition="in" filter="wipe(left)">
                                      <p:cBhvr>
                                        <p:cTn id="19" dur="500"/>
                                        <p:tgtEl>
                                          <p:spTgt spid="7076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63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20" name="DEDICA01.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53000" y="1600200"/>
            <a:ext cx="244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38" name="Picture 2"/>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36513" y="-26988"/>
            <a:ext cx="9180513" cy="6858001"/>
          </a:xfrm>
          <a:solidFill>
            <a:srgbClr val="000000"/>
          </a:solidFill>
          <a:ln>
            <a:noFill/>
          </a:ln>
          <a:effectLst/>
        </p:spPr>
      </p:pic>
      <p:sp>
        <p:nvSpPr>
          <p:cNvPr id="29701" name="Text Box 5"/>
          <p:cNvSpPr txBox="1">
            <a:spLocks noChangeArrowheads="1"/>
          </p:cNvSpPr>
          <p:nvPr/>
        </p:nvSpPr>
        <p:spPr bwMode="auto">
          <a:xfrm>
            <a:off x="5943600" y="990600"/>
            <a:ext cx="2819400" cy="1200329"/>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a:solidFill>
                  <a:srgbClr val="E5E5FF"/>
                </a:solidFill>
              </a:rPr>
              <a:t>OT: Sea of Chinnereth</a:t>
            </a:r>
          </a:p>
        </p:txBody>
      </p:sp>
      <p:sp>
        <p:nvSpPr>
          <p:cNvPr id="29702" name="Text Box 6"/>
          <p:cNvSpPr txBox="1">
            <a:spLocks noChangeArrowheads="1"/>
          </p:cNvSpPr>
          <p:nvPr/>
        </p:nvSpPr>
        <p:spPr bwMode="auto">
          <a:xfrm>
            <a:off x="5791200" y="3409836"/>
            <a:ext cx="25146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rPr>
              <a:t>Jordan River</a:t>
            </a:r>
          </a:p>
        </p:txBody>
      </p:sp>
      <p:sp>
        <p:nvSpPr>
          <p:cNvPr id="29703" name="Text Box 7"/>
          <p:cNvSpPr txBox="1">
            <a:spLocks noChangeArrowheads="1"/>
          </p:cNvSpPr>
          <p:nvPr/>
        </p:nvSpPr>
        <p:spPr bwMode="auto">
          <a:xfrm>
            <a:off x="5943600" y="4921250"/>
            <a:ext cx="1676400" cy="523220"/>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E5E5FF"/>
                </a:solidFill>
              </a:rPr>
              <a:t>Salt Sea</a:t>
            </a:r>
          </a:p>
        </p:txBody>
      </p:sp>
      <p:sp>
        <p:nvSpPr>
          <p:cNvPr id="29704" name="Freeform 8"/>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cs typeface="Arial"/>
            </a:endParaRPr>
          </a:p>
        </p:txBody>
      </p:sp>
      <p:sp>
        <p:nvSpPr>
          <p:cNvPr id="29705" name="Freeform 9"/>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cs typeface="Arial"/>
            </a:endParaRPr>
          </a:p>
        </p:txBody>
      </p:sp>
      <p:sp>
        <p:nvSpPr>
          <p:cNvPr id="29706" name="Freeform 10"/>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defRPr/>
            </a:pPr>
            <a:endParaRPr lang="en-US" sz="3200" b="1">
              <a:solidFill>
                <a:srgbClr val="FFFFFF"/>
              </a:solidFill>
              <a:effectLst>
                <a:outerShdw blurRad="38100" dist="38100" dir="2700000" algn="tl">
                  <a:srgbClr val="000000"/>
                </a:outerShdw>
              </a:effectLst>
              <a:latin typeface="Arial"/>
              <a:cs typeface="Arial"/>
            </a:endParaRPr>
          </a:p>
        </p:txBody>
      </p:sp>
      <p:sp>
        <p:nvSpPr>
          <p:cNvPr id="29707" name="AutoShape 11"/>
          <p:cNvSpPr>
            <a:spLocks noChangeArrowheads="1"/>
          </p:cNvSpPr>
          <p:nvPr/>
        </p:nvSpPr>
        <p:spPr bwMode="auto">
          <a:xfrm flipH="1">
            <a:off x="2895600" y="2743200"/>
            <a:ext cx="2209800" cy="1828800"/>
          </a:xfrm>
          <a:prstGeom prst="wedgeRoundRectCallout">
            <a:avLst>
              <a:gd name="adj1" fmla="val -76583"/>
              <a:gd name="adj2" fmla="val 39407"/>
              <a:gd name="adj3" fmla="val 16667"/>
            </a:avLst>
          </a:prstGeom>
          <a:solidFill>
            <a:srgbClr val="CCFF99"/>
          </a:solidFill>
          <a:ln w="57150">
            <a:solidFill>
              <a:schemeClr val="bg1"/>
            </a:solidFill>
            <a:miter lim="800000"/>
            <a:headEnd/>
            <a:tailEnd/>
          </a:ln>
        </p:spPr>
        <p:txBody>
          <a:bodyPr/>
          <a:lstStyle/>
          <a:p>
            <a:pPr algn="ctr" fontAlgn="base">
              <a:spcBef>
                <a:spcPct val="0"/>
              </a:spcBef>
            </a:pPr>
            <a:endParaRPr lang="en-US" sz="1600" b="1">
              <a:solidFill>
                <a:srgbClr val="FFFFFF"/>
              </a:solidFill>
              <a:effectLst/>
              <a:latin typeface="Arial" charset="0"/>
              <a:cs typeface="Arial" charset="0"/>
            </a:endParaRPr>
          </a:p>
        </p:txBody>
      </p:sp>
      <p:sp>
        <p:nvSpPr>
          <p:cNvPr id="29708" name="Freeform 12"/>
          <p:cNvSpPr>
            <a:spLocks/>
          </p:cNvSpPr>
          <p:nvPr/>
        </p:nvSpPr>
        <p:spPr bwMode="auto">
          <a:xfrm>
            <a:off x="3733800" y="28194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381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cs typeface="Arial"/>
            </a:endParaRPr>
          </a:p>
        </p:txBody>
      </p:sp>
      <p:sp>
        <p:nvSpPr>
          <p:cNvPr id="29709" name="Freeform 13"/>
          <p:cNvSpPr>
            <a:spLocks/>
          </p:cNvSpPr>
          <p:nvPr/>
        </p:nvSpPr>
        <p:spPr bwMode="auto">
          <a:xfrm>
            <a:off x="3733800" y="27940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762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cs typeface="Arial"/>
            </a:endParaRPr>
          </a:p>
        </p:txBody>
      </p:sp>
      <p:sp>
        <p:nvSpPr>
          <p:cNvPr id="29710" name="Freeform 14"/>
          <p:cNvSpPr>
            <a:spLocks/>
          </p:cNvSpPr>
          <p:nvPr/>
        </p:nvSpPr>
        <p:spPr bwMode="auto">
          <a:xfrm>
            <a:off x="3659188" y="2743200"/>
            <a:ext cx="608012"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524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cs typeface="Arial"/>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defRPr/>
            </a:pPr>
            <a:endParaRPr lang="en-US" sz="3200" b="1">
              <a:solidFill>
                <a:srgbClr val="FFFFFF"/>
              </a:solidFill>
              <a:latin typeface="Arial"/>
              <a:cs typeface="Arial"/>
            </a:endParaRPr>
          </a:p>
        </p:txBody>
      </p:sp>
      <p:sp>
        <p:nvSpPr>
          <p:cNvPr id="29712" name="Text Box 16"/>
          <p:cNvSpPr txBox="1">
            <a:spLocks noChangeArrowheads="1"/>
          </p:cNvSpPr>
          <p:nvPr/>
        </p:nvSpPr>
        <p:spPr bwMode="auto">
          <a:xfrm>
            <a:off x="5562600" y="2209801"/>
            <a:ext cx="3473896" cy="571128"/>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rPr>
              <a:t>105 km. (65 mi.)</a:t>
            </a:r>
          </a:p>
        </p:txBody>
      </p:sp>
      <p:sp>
        <p:nvSpPr>
          <p:cNvPr id="29713" name="Freeform 17"/>
          <p:cNvSpPr>
            <a:spLocks/>
          </p:cNvSpPr>
          <p:nvPr/>
        </p:nvSpPr>
        <p:spPr bwMode="auto">
          <a:xfrm>
            <a:off x="3733800" y="2870200"/>
            <a:ext cx="608013" cy="1778000"/>
          </a:xfrm>
          <a:custGeom>
            <a:avLst/>
            <a:gdLst/>
            <a:ahLst/>
            <a:cxnLst>
              <a:cxn ang="0">
                <a:pos x="180" y="25"/>
              </a:cxn>
              <a:cxn ang="0">
                <a:pos x="263" y="25"/>
              </a:cxn>
              <a:cxn ang="0">
                <a:pos x="202" y="99"/>
              </a:cxn>
              <a:cxn ang="0">
                <a:pos x="116" y="86"/>
              </a:cxn>
              <a:cxn ang="0">
                <a:pos x="74" y="60"/>
              </a:cxn>
              <a:cxn ang="0">
                <a:pos x="10" y="48"/>
              </a:cxn>
              <a:cxn ang="0">
                <a:pos x="45" y="163"/>
              </a:cxn>
              <a:cxn ang="0">
                <a:pos x="122" y="137"/>
              </a:cxn>
              <a:cxn ang="0">
                <a:pos x="285" y="195"/>
              </a:cxn>
              <a:cxn ang="0">
                <a:pos x="304" y="227"/>
              </a:cxn>
              <a:cxn ang="0">
                <a:pos x="221" y="243"/>
              </a:cxn>
              <a:cxn ang="0">
                <a:pos x="116" y="224"/>
              </a:cxn>
              <a:cxn ang="0">
                <a:pos x="48" y="291"/>
              </a:cxn>
              <a:cxn ang="0">
                <a:pos x="68" y="374"/>
              </a:cxn>
              <a:cxn ang="0">
                <a:pos x="122" y="320"/>
              </a:cxn>
              <a:cxn ang="0">
                <a:pos x="151" y="288"/>
              </a:cxn>
              <a:cxn ang="0">
                <a:pos x="202" y="329"/>
              </a:cxn>
              <a:cxn ang="0">
                <a:pos x="272" y="425"/>
              </a:cxn>
              <a:cxn ang="0">
                <a:pos x="317" y="355"/>
              </a:cxn>
              <a:cxn ang="0">
                <a:pos x="343" y="473"/>
              </a:cxn>
              <a:cxn ang="0">
                <a:pos x="250" y="492"/>
              </a:cxn>
              <a:cxn ang="0">
                <a:pos x="176" y="425"/>
              </a:cxn>
              <a:cxn ang="0">
                <a:pos x="109" y="438"/>
              </a:cxn>
              <a:cxn ang="0">
                <a:pos x="58" y="496"/>
              </a:cxn>
              <a:cxn ang="0">
                <a:pos x="84" y="550"/>
              </a:cxn>
              <a:cxn ang="0">
                <a:pos x="234" y="544"/>
              </a:cxn>
              <a:cxn ang="0">
                <a:pos x="295" y="611"/>
              </a:cxn>
              <a:cxn ang="0">
                <a:pos x="279" y="668"/>
              </a:cxn>
              <a:cxn ang="0">
                <a:pos x="116" y="608"/>
              </a:cxn>
              <a:cxn ang="0">
                <a:pos x="61" y="630"/>
              </a:cxn>
              <a:cxn ang="0">
                <a:pos x="52" y="704"/>
              </a:cxn>
              <a:cxn ang="0">
                <a:pos x="320" y="739"/>
              </a:cxn>
              <a:cxn ang="0">
                <a:pos x="282" y="857"/>
              </a:cxn>
              <a:cxn ang="0">
                <a:pos x="151" y="854"/>
              </a:cxn>
              <a:cxn ang="0">
                <a:pos x="80" y="806"/>
              </a:cxn>
              <a:cxn ang="0">
                <a:pos x="42" y="860"/>
              </a:cxn>
              <a:cxn ang="0">
                <a:pos x="327" y="931"/>
              </a:cxn>
              <a:cxn ang="0">
                <a:pos x="362" y="963"/>
              </a:cxn>
              <a:cxn ang="0">
                <a:pos x="173" y="995"/>
              </a:cxn>
              <a:cxn ang="0">
                <a:pos x="231" y="1030"/>
              </a:cxn>
              <a:cxn ang="0">
                <a:pos x="144" y="1043"/>
              </a:cxn>
              <a:cxn ang="0">
                <a:pos x="87" y="976"/>
              </a:cxn>
              <a:cxn ang="0">
                <a:pos x="52" y="1004"/>
              </a:cxn>
              <a:cxn ang="0">
                <a:pos x="100" y="1091"/>
              </a:cxn>
              <a:cxn ang="0">
                <a:pos x="116" y="1104"/>
              </a:cxn>
            </a:cxnLst>
            <a:rect l="0" t="0" r="r" b="b"/>
            <a:pathLst>
              <a:path w="383" h="1120">
                <a:moveTo>
                  <a:pt x="141" y="0"/>
                </a:moveTo>
                <a:cubicBezTo>
                  <a:pt x="145" y="35"/>
                  <a:pt x="146" y="29"/>
                  <a:pt x="180" y="25"/>
                </a:cubicBezTo>
                <a:cubicBezTo>
                  <a:pt x="192" y="17"/>
                  <a:pt x="204" y="9"/>
                  <a:pt x="218" y="6"/>
                </a:cubicBezTo>
                <a:cubicBezTo>
                  <a:pt x="236" y="9"/>
                  <a:pt x="257" y="6"/>
                  <a:pt x="263" y="25"/>
                </a:cubicBezTo>
                <a:cubicBezTo>
                  <a:pt x="261" y="59"/>
                  <a:pt x="270" y="67"/>
                  <a:pt x="244" y="76"/>
                </a:cubicBezTo>
                <a:cubicBezTo>
                  <a:pt x="233" y="87"/>
                  <a:pt x="217" y="95"/>
                  <a:pt x="202" y="99"/>
                </a:cubicBezTo>
                <a:cubicBezTo>
                  <a:pt x="180" y="98"/>
                  <a:pt x="157" y="98"/>
                  <a:pt x="135" y="96"/>
                </a:cubicBezTo>
                <a:cubicBezTo>
                  <a:pt x="125" y="95"/>
                  <a:pt x="125" y="90"/>
                  <a:pt x="116" y="86"/>
                </a:cubicBezTo>
                <a:cubicBezTo>
                  <a:pt x="110" y="83"/>
                  <a:pt x="96" y="80"/>
                  <a:pt x="96" y="80"/>
                </a:cubicBezTo>
                <a:cubicBezTo>
                  <a:pt x="89" y="72"/>
                  <a:pt x="81" y="68"/>
                  <a:pt x="74" y="60"/>
                </a:cubicBezTo>
                <a:cubicBezTo>
                  <a:pt x="69" y="44"/>
                  <a:pt x="69" y="34"/>
                  <a:pt x="52" y="28"/>
                </a:cubicBezTo>
                <a:cubicBezTo>
                  <a:pt x="35" y="32"/>
                  <a:pt x="22" y="34"/>
                  <a:pt x="10" y="48"/>
                </a:cubicBezTo>
                <a:cubicBezTo>
                  <a:pt x="7" y="58"/>
                  <a:pt x="4" y="67"/>
                  <a:pt x="0" y="76"/>
                </a:cubicBezTo>
                <a:cubicBezTo>
                  <a:pt x="4" y="106"/>
                  <a:pt x="11" y="152"/>
                  <a:pt x="45" y="163"/>
                </a:cubicBezTo>
                <a:cubicBezTo>
                  <a:pt x="66" y="160"/>
                  <a:pt x="69" y="155"/>
                  <a:pt x="87" y="150"/>
                </a:cubicBezTo>
                <a:cubicBezTo>
                  <a:pt x="98" y="143"/>
                  <a:pt x="109" y="141"/>
                  <a:pt x="122" y="137"/>
                </a:cubicBezTo>
                <a:cubicBezTo>
                  <a:pt x="245" y="141"/>
                  <a:pt x="185" y="135"/>
                  <a:pt x="240" y="153"/>
                </a:cubicBezTo>
                <a:cubicBezTo>
                  <a:pt x="255" y="168"/>
                  <a:pt x="265" y="188"/>
                  <a:pt x="285" y="195"/>
                </a:cubicBezTo>
                <a:cubicBezTo>
                  <a:pt x="293" y="218"/>
                  <a:pt x="281" y="191"/>
                  <a:pt x="298" y="208"/>
                </a:cubicBezTo>
                <a:cubicBezTo>
                  <a:pt x="299" y="209"/>
                  <a:pt x="304" y="227"/>
                  <a:pt x="304" y="227"/>
                </a:cubicBezTo>
                <a:cubicBezTo>
                  <a:pt x="300" y="273"/>
                  <a:pt x="301" y="266"/>
                  <a:pt x="253" y="262"/>
                </a:cubicBezTo>
                <a:cubicBezTo>
                  <a:pt x="230" y="246"/>
                  <a:pt x="241" y="252"/>
                  <a:pt x="221" y="243"/>
                </a:cubicBezTo>
                <a:cubicBezTo>
                  <a:pt x="211" y="228"/>
                  <a:pt x="198" y="218"/>
                  <a:pt x="186" y="204"/>
                </a:cubicBezTo>
                <a:cubicBezTo>
                  <a:pt x="152" y="207"/>
                  <a:pt x="140" y="205"/>
                  <a:pt x="116" y="224"/>
                </a:cubicBezTo>
                <a:cubicBezTo>
                  <a:pt x="107" y="251"/>
                  <a:pt x="100" y="265"/>
                  <a:pt x="71" y="272"/>
                </a:cubicBezTo>
                <a:cubicBezTo>
                  <a:pt x="63" y="279"/>
                  <a:pt x="55" y="284"/>
                  <a:pt x="48" y="291"/>
                </a:cubicBezTo>
                <a:cubicBezTo>
                  <a:pt x="43" y="305"/>
                  <a:pt x="37" y="318"/>
                  <a:pt x="32" y="332"/>
                </a:cubicBezTo>
                <a:cubicBezTo>
                  <a:pt x="36" y="373"/>
                  <a:pt x="22" y="389"/>
                  <a:pt x="68" y="374"/>
                </a:cubicBezTo>
                <a:cubicBezTo>
                  <a:pt x="76" y="371"/>
                  <a:pt x="84" y="354"/>
                  <a:pt x="90" y="348"/>
                </a:cubicBezTo>
                <a:cubicBezTo>
                  <a:pt x="100" y="338"/>
                  <a:pt x="122" y="320"/>
                  <a:pt x="122" y="320"/>
                </a:cubicBezTo>
                <a:cubicBezTo>
                  <a:pt x="127" y="302"/>
                  <a:pt x="122" y="312"/>
                  <a:pt x="144" y="294"/>
                </a:cubicBezTo>
                <a:cubicBezTo>
                  <a:pt x="146" y="292"/>
                  <a:pt x="151" y="288"/>
                  <a:pt x="151" y="288"/>
                </a:cubicBezTo>
                <a:cubicBezTo>
                  <a:pt x="163" y="289"/>
                  <a:pt x="175" y="288"/>
                  <a:pt x="186" y="291"/>
                </a:cubicBezTo>
                <a:cubicBezTo>
                  <a:pt x="194" y="293"/>
                  <a:pt x="201" y="326"/>
                  <a:pt x="202" y="329"/>
                </a:cubicBezTo>
                <a:cubicBezTo>
                  <a:pt x="211" y="357"/>
                  <a:pt x="217" y="409"/>
                  <a:pt x="250" y="419"/>
                </a:cubicBezTo>
                <a:cubicBezTo>
                  <a:pt x="257" y="425"/>
                  <a:pt x="261" y="434"/>
                  <a:pt x="272" y="425"/>
                </a:cubicBezTo>
                <a:cubicBezTo>
                  <a:pt x="284" y="415"/>
                  <a:pt x="278" y="394"/>
                  <a:pt x="288" y="384"/>
                </a:cubicBezTo>
                <a:cubicBezTo>
                  <a:pt x="298" y="374"/>
                  <a:pt x="305" y="363"/>
                  <a:pt x="317" y="355"/>
                </a:cubicBezTo>
                <a:cubicBezTo>
                  <a:pt x="349" y="358"/>
                  <a:pt x="349" y="352"/>
                  <a:pt x="365" y="371"/>
                </a:cubicBezTo>
                <a:cubicBezTo>
                  <a:pt x="370" y="405"/>
                  <a:pt x="383" y="460"/>
                  <a:pt x="343" y="473"/>
                </a:cubicBezTo>
                <a:cubicBezTo>
                  <a:pt x="334" y="482"/>
                  <a:pt x="323" y="491"/>
                  <a:pt x="311" y="496"/>
                </a:cubicBezTo>
                <a:cubicBezTo>
                  <a:pt x="291" y="495"/>
                  <a:pt x="270" y="495"/>
                  <a:pt x="250" y="492"/>
                </a:cubicBezTo>
                <a:cubicBezTo>
                  <a:pt x="240" y="491"/>
                  <a:pt x="236" y="479"/>
                  <a:pt x="231" y="473"/>
                </a:cubicBezTo>
                <a:cubicBezTo>
                  <a:pt x="220" y="460"/>
                  <a:pt x="191" y="430"/>
                  <a:pt x="176" y="425"/>
                </a:cubicBezTo>
                <a:cubicBezTo>
                  <a:pt x="156" y="426"/>
                  <a:pt x="136" y="424"/>
                  <a:pt x="116" y="428"/>
                </a:cubicBezTo>
                <a:cubicBezTo>
                  <a:pt x="112" y="429"/>
                  <a:pt x="112" y="435"/>
                  <a:pt x="109" y="438"/>
                </a:cubicBezTo>
                <a:cubicBezTo>
                  <a:pt x="99" y="448"/>
                  <a:pt x="87" y="454"/>
                  <a:pt x="77" y="464"/>
                </a:cubicBezTo>
                <a:cubicBezTo>
                  <a:pt x="73" y="475"/>
                  <a:pt x="66" y="487"/>
                  <a:pt x="58" y="496"/>
                </a:cubicBezTo>
                <a:cubicBezTo>
                  <a:pt x="53" y="511"/>
                  <a:pt x="37" y="522"/>
                  <a:pt x="52" y="540"/>
                </a:cubicBezTo>
                <a:cubicBezTo>
                  <a:pt x="59" y="549"/>
                  <a:pt x="84" y="550"/>
                  <a:pt x="84" y="550"/>
                </a:cubicBezTo>
                <a:cubicBezTo>
                  <a:pt x="122" y="548"/>
                  <a:pt x="135" y="546"/>
                  <a:pt x="167" y="540"/>
                </a:cubicBezTo>
                <a:cubicBezTo>
                  <a:pt x="189" y="541"/>
                  <a:pt x="212" y="540"/>
                  <a:pt x="234" y="544"/>
                </a:cubicBezTo>
                <a:cubicBezTo>
                  <a:pt x="237" y="545"/>
                  <a:pt x="250" y="566"/>
                  <a:pt x="253" y="569"/>
                </a:cubicBezTo>
                <a:cubicBezTo>
                  <a:pt x="265" y="584"/>
                  <a:pt x="275" y="605"/>
                  <a:pt x="295" y="611"/>
                </a:cubicBezTo>
                <a:cubicBezTo>
                  <a:pt x="301" y="620"/>
                  <a:pt x="308" y="626"/>
                  <a:pt x="311" y="636"/>
                </a:cubicBezTo>
                <a:cubicBezTo>
                  <a:pt x="307" y="670"/>
                  <a:pt x="305" y="659"/>
                  <a:pt x="279" y="668"/>
                </a:cubicBezTo>
                <a:cubicBezTo>
                  <a:pt x="253" y="667"/>
                  <a:pt x="225" y="673"/>
                  <a:pt x="202" y="662"/>
                </a:cubicBezTo>
                <a:cubicBezTo>
                  <a:pt x="172" y="648"/>
                  <a:pt x="147" y="618"/>
                  <a:pt x="116" y="608"/>
                </a:cubicBezTo>
                <a:cubicBezTo>
                  <a:pt x="105" y="609"/>
                  <a:pt x="94" y="607"/>
                  <a:pt x="84" y="611"/>
                </a:cubicBezTo>
                <a:cubicBezTo>
                  <a:pt x="75" y="615"/>
                  <a:pt x="61" y="630"/>
                  <a:pt x="61" y="630"/>
                </a:cubicBezTo>
                <a:cubicBezTo>
                  <a:pt x="58" y="642"/>
                  <a:pt x="48" y="665"/>
                  <a:pt x="48" y="665"/>
                </a:cubicBezTo>
                <a:cubicBezTo>
                  <a:pt x="49" y="678"/>
                  <a:pt x="48" y="691"/>
                  <a:pt x="52" y="704"/>
                </a:cubicBezTo>
                <a:cubicBezTo>
                  <a:pt x="55" y="714"/>
                  <a:pt x="125" y="725"/>
                  <a:pt x="135" y="726"/>
                </a:cubicBezTo>
                <a:cubicBezTo>
                  <a:pt x="206" y="736"/>
                  <a:pt x="228" y="737"/>
                  <a:pt x="320" y="739"/>
                </a:cubicBezTo>
                <a:cubicBezTo>
                  <a:pt x="340" y="784"/>
                  <a:pt x="310" y="803"/>
                  <a:pt x="292" y="835"/>
                </a:cubicBezTo>
                <a:cubicBezTo>
                  <a:pt x="288" y="842"/>
                  <a:pt x="287" y="851"/>
                  <a:pt x="282" y="857"/>
                </a:cubicBezTo>
                <a:cubicBezTo>
                  <a:pt x="276" y="865"/>
                  <a:pt x="261" y="868"/>
                  <a:pt x="253" y="873"/>
                </a:cubicBezTo>
                <a:cubicBezTo>
                  <a:pt x="170" y="869"/>
                  <a:pt x="202" y="871"/>
                  <a:pt x="151" y="854"/>
                </a:cubicBezTo>
                <a:cubicBezTo>
                  <a:pt x="132" y="838"/>
                  <a:pt x="142" y="843"/>
                  <a:pt x="122" y="838"/>
                </a:cubicBezTo>
                <a:cubicBezTo>
                  <a:pt x="105" y="828"/>
                  <a:pt x="100" y="812"/>
                  <a:pt x="80" y="806"/>
                </a:cubicBezTo>
                <a:cubicBezTo>
                  <a:pt x="57" y="810"/>
                  <a:pt x="66" y="816"/>
                  <a:pt x="52" y="832"/>
                </a:cubicBezTo>
                <a:cubicBezTo>
                  <a:pt x="48" y="841"/>
                  <a:pt x="42" y="860"/>
                  <a:pt x="42" y="860"/>
                </a:cubicBezTo>
                <a:cubicBezTo>
                  <a:pt x="47" y="911"/>
                  <a:pt x="56" y="902"/>
                  <a:pt x="103" y="908"/>
                </a:cubicBezTo>
                <a:cubicBezTo>
                  <a:pt x="170" y="938"/>
                  <a:pt x="260" y="929"/>
                  <a:pt x="327" y="931"/>
                </a:cubicBezTo>
                <a:cubicBezTo>
                  <a:pt x="337" y="934"/>
                  <a:pt x="346" y="940"/>
                  <a:pt x="356" y="944"/>
                </a:cubicBezTo>
                <a:cubicBezTo>
                  <a:pt x="356" y="945"/>
                  <a:pt x="362" y="962"/>
                  <a:pt x="362" y="963"/>
                </a:cubicBezTo>
                <a:cubicBezTo>
                  <a:pt x="360" y="977"/>
                  <a:pt x="309" y="992"/>
                  <a:pt x="298" y="992"/>
                </a:cubicBezTo>
                <a:cubicBezTo>
                  <a:pt x="256" y="993"/>
                  <a:pt x="215" y="994"/>
                  <a:pt x="173" y="995"/>
                </a:cubicBezTo>
                <a:cubicBezTo>
                  <a:pt x="184" y="1004"/>
                  <a:pt x="188" y="1015"/>
                  <a:pt x="202" y="1020"/>
                </a:cubicBezTo>
                <a:cubicBezTo>
                  <a:pt x="212" y="1023"/>
                  <a:pt x="231" y="1030"/>
                  <a:pt x="231" y="1030"/>
                </a:cubicBezTo>
                <a:cubicBezTo>
                  <a:pt x="240" y="1045"/>
                  <a:pt x="243" y="1062"/>
                  <a:pt x="224" y="1068"/>
                </a:cubicBezTo>
                <a:cubicBezTo>
                  <a:pt x="137" y="1063"/>
                  <a:pt x="190" y="1070"/>
                  <a:pt x="144" y="1043"/>
                </a:cubicBezTo>
                <a:cubicBezTo>
                  <a:pt x="144" y="1042"/>
                  <a:pt x="116" y="985"/>
                  <a:pt x="109" y="982"/>
                </a:cubicBezTo>
                <a:cubicBezTo>
                  <a:pt x="102" y="979"/>
                  <a:pt x="94" y="978"/>
                  <a:pt x="87" y="976"/>
                </a:cubicBezTo>
                <a:cubicBezTo>
                  <a:pt x="82" y="977"/>
                  <a:pt x="63" y="977"/>
                  <a:pt x="58" y="985"/>
                </a:cubicBezTo>
                <a:cubicBezTo>
                  <a:pt x="54" y="991"/>
                  <a:pt x="52" y="1004"/>
                  <a:pt x="52" y="1004"/>
                </a:cubicBezTo>
                <a:cubicBezTo>
                  <a:pt x="54" y="1041"/>
                  <a:pt x="39" y="1066"/>
                  <a:pt x="71" y="1075"/>
                </a:cubicBezTo>
                <a:cubicBezTo>
                  <a:pt x="93" y="1090"/>
                  <a:pt x="83" y="1086"/>
                  <a:pt x="100" y="1091"/>
                </a:cubicBezTo>
                <a:cubicBezTo>
                  <a:pt x="102" y="1094"/>
                  <a:pt x="103" y="1098"/>
                  <a:pt x="106" y="1100"/>
                </a:cubicBezTo>
                <a:cubicBezTo>
                  <a:pt x="109" y="1102"/>
                  <a:pt x="113" y="1101"/>
                  <a:pt x="116" y="1104"/>
                </a:cubicBezTo>
                <a:cubicBezTo>
                  <a:pt x="120" y="1108"/>
                  <a:pt x="120" y="1115"/>
                  <a:pt x="122" y="1120"/>
                </a:cubicBezTo>
              </a:path>
            </a:pathLst>
          </a:custGeom>
          <a:noFill/>
          <a:ln w="114300" cmpd="sng">
            <a:solidFill>
              <a:schemeClr val="accent1"/>
            </a:solidFill>
            <a:round/>
            <a:headEnd/>
            <a:tailEnd/>
          </a:ln>
          <a:effectLst/>
        </p:spPr>
        <p:txBody>
          <a:bodyPr/>
          <a:lstStyle/>
          <a:p>
            <a:pPr>
              <a:defRPr/>
            </a:pPr>
            <a:endParaRPr lang="en-US" sz="3200" b="1">
              <a:solidFill>
                <a:srgbClr val="FFFFFF"/>
              </a:solidFill>
              <a:effectLst>
                <a:outerShdw blurRad="38100" dist="38100" dir="2700000" algn="tl">
                  <a:srgbClr val="000000"/>
                </a:outerShdw>
              </a:effectLst>
              <a:latin typeface="Arial"/>
              <a:cs typeface="Arial"/>
            </a:endParaRPr>
          </a:p>
        </p:txBody>
      </p:sp>
      <p:sp>
        <p:nvSpPr>
          <p:cNvPr id="29714" name="Text Box 18"/>
          <p:cNvSpPr txBox="1">
            <a:spLocks noChangeArrowheads="1"/>
          </p:cNvSpPr>
          <p:nvPr/>
        </p:nvSpPr>
        <p:spPr bwMode="auto">
          <a:xfrm>
            <a:off x="5562600" y="2833772"/>
            <a:ext cx="3048000" cy="523220"/>
          </a:xfrm>
          <a:prstGeom prst="rect">
            <a:avLst/>
          </a:prstGeom>
          <a:solidFill>
            <a:srgbClr val="FF00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2800" b="1">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solidFill>
                  <a:srgbClr val="FFFFFF"/>
                </a:solidFill>
              </a:rPr>
              <a:t>215 km. (135 mi.)</a:t>
            </a:r>
          </a:p>
        </p:txBody>
      </p:sp>
      <p:sp>
        <p:nvSpPr>
          <p:cNvPr id="29716" name="Text Box 20"/>
          <p:cNvSpPr txBox="1">
            <a:spLocks noChangeArrowheads="1"/>
          </p:cNvSpPr>
          <p:nvPr/>
        </p:nvSpPr>
        <p:spPr bwMode="auto">
          <a:xfrm>
            <a:off x="3717925" y="228600"/>
            <a:ext cx="184150" cy="584200"/>
          </a:xfrm>
          <a:prstGeom prst="rect">
            <a:avLst/>
          </a:prstGeom>
          <a:noFill/>
          <a:ln w="9525">
            <a:noFill/>
            <a:miter lim="800000"/>
            <a:headEnd/>
            <a:tailEnd/>
          </a:ln>
          <a:effectLst>
            <a:outerShdw blurRad="63500" dist="38099" dir="2700000" algn="ctr" rotWithShape="0">
              <a:schemeClr val="bg2">
                <a:alpha val="50000"/>
              </a:schemeClr>
            </a:outerShdw>
          </a:effectLst>
        </p:spPr>
        <p:txBody>
          <a:bodyPr wrap="none">
            <a:spAutoFit/>
          </a:bodyPr>
          <a:lstStyle/>
          <a:p>
            <a:pPr>
              <a:defRPr/>
            </a:pPr>
            <a:endParaRPr lang="en-US" sz="3200" b="1">
              <a:solidFill>
                <a:srgbClr val="FFFFFF"/>
              </a:solidFill>
              <a:effectLst>
                <a:outerShdw blurRad="38100" dist="38100" dir="2700000" algn="tl">
                  <a:srgbClr val="000000"/>
                </a:outerShdw>
              </a:effectLst>
              <a:latin typeface="Arial"/>
              <a:cs typeface="Arial"/>
            </a:endParaRPr>
          </a:p>
        </p:txBody>
      </p:sp>
      <p:sp>
        <p:nvSpPr>
          <p:cNvPr id="29718" name="Text Box 22"/>
          <p:cNvSpPr txBox="1">
            <a:spLocks noChangeArrowheads="1"/>
          </p:cNvSpPr>
          <p:nvPr/>
        </p:nvSpPr>
        <p:spPr bwMode="auto">
          <a:xfrm>
            <a:off x="5940152" y="980728"/>
            <a:ext cx="3092896" cy="1200329"/>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a:solidFill>
                  <a:srgbClr val="E5E5FF"/>
                </a:solidFill>
              </a:rPr>
              <a:t>NT: Sea of Galilee</a:t>
            </a:r>
          </a:p>
        </p:txBody>
      </p:sp>
      <p:pic>
        <p:nvPicPr>
          <p:cNvPr id="29719" name="Picture 23" descr="j021287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92650" y="1219200"/>
            <a:ext cx="86995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Rectangle 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3600">
                <a:ea typeface="ＭＳ Ｐゴシック" charset="0"/>
              </a:rPr>
              <a:t>Bodies of Water in  Israel</a:t>
            </a:r>
          </a:p>
        </p:txBody>
      </p:sp>
      <p:sp>
        <p:nvSpPr>
          <p:cNvPr id="29700" name="Text Box 4"/>
          <p:cNvSpPr txBox="1">
            <a:spLocks noChangeArrowheads="1"/>
          </p:cNvSpPr>
          <p:nvPr/>
        </p:nvSpPr>
        <p:spPr bwMode="auto">
          <a:xfrm>
            <a:off x="-36513" y="2863850"/>
            <a:ext cx="3313113" cy="646331"/>
          </a:xfrm>
          <a:prstGeom prst="rect">
            <a:avLst/>
          </a:prstGeom>
          <a:solidFill>
            <a:schemeClr val="bg1"/>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2800" dirty="0">
                <a:solidFill>
                  <a:srgbClr val="E5E5FF"/>
                </a:solidFill>
              </a:rPr>
              <a:t>The Great Sea</a:t>
            </a:r>
          </a:p>
        </p:txBody>
      </p:sp>
      <p:grpSp>
        <p:nvGrpSpPr>
          <p:cNvPr id="2" name="Group 27"/>
          <p:cNvGrpSpPr>
            <a:grpSpLocks/>
          </p:cNvGrpSpPr>
          <p:nvPr/>
        </p:nvGrpSpPr>
        <p:grpSpPr bwMode="auto">
          <a:xfrm>
            <a:off x="5749596" y="2345263"/>
            <a:ext cx="3367088" cy="4495800"/>
            <a:chOff x="3696" y="1488"/>
            <a:chExt cx="2121" cy="2832"/>
          </a:xfrm>
        </p:grpSpPr>
        <p:pic>
          <p:nvPicPr>
            <p:cNvPr id="39962" name="Picture 25" descr="Nahal Seni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96" y="1488"/>
              <a:ext cx="2121" cy="2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22" name="Text Box 26"/>
            <p:cNvSpPr txBox="1">
              <a:spLocks noChangeArrowheads="1"/>
            </p:cNvSpPr>
            <p:nvPr/>
          </p:nvSpPr>
          <p:spPr bwMode="auto">
            <a:xfrm>
              <a:off x="3742" y="3748"/>
              <a:ext cx="2075" cy="407"/>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sz="1800" b="1" dirty="0" err="1">
                  <a:solidFill>
                    <a:srgbClr val="FFFFFF"/>
                  </a:solidFill>
                  <a:effectLst>
                    <a:outerShdw blurRad="38100" dist="38100" dir="2700000" algn="tl">
                      <a:srgbClr val="000000"/>
                    </a:outerShdw>
                  </a:effectLst>
                  <a:latin typeface="Arial"/>
                  <a:cs typeface="Arial"/>
                </a:rPr>
                <a:t>Nahal</a:t>
              </a:r>
              <a:r>
                <a:rPr lang="en-US" sz="1800" b="1" dirty="0">
                  <a:solidFill>
                    <a:srgbClr val="FFFFFF"/>
                  </a:solidFill>
                  <a:effectLst>
                    <a:outerShdw blurRad="38100" dist="38100" dir="2700000" algn="tl">
                      <a:srgbClr val="000000"/>
                    </a:outerShdw>
                  </a:effectLst>
                  <a:latin typeface="Arial"/>
                  <a:cs typeface="Arial"/>
                </a:rPr>
                <a:t> </a:t>
              </a:r>
              <a:r>
                <a:rPr lang="en-US" sz="1800" b="1" dirty="0" err="1">
                  <a:solidFill>
                    <a:srgbClr val="FFFFFF"/>
                  </a:solidFill>
                  <a:effectLst>
                    <a:outerShdw blurRad="38100" dist="38100" dir="2700000" algn="tl">
                      <a:srgbClr val="000000"/>
                    </a:outerShdw>
                  </a:effectLst>
                  <a:latin typeface="Arial"/>
                  <a:cs typeface="Arial"/>
                </a:rPr>
                <a:t>Senir</a:t>
              </a:r>
              <a:r>
                <a:rPr lang="en-US" sz="1800" b="1" dirty="0">
                  <a:solidFill>
                    <a:srgbClr val="FFFFFF"/>
                  </a:solidFill>
                  <a:effectLst>
                    <a:outerShdw blurRad="38100" dist="38100" dir="2700000" algn="tl">
                      <a:srgbClr val="000000"/>
                    </a:outerShdw>
                  </a:effectLst>
                  <a:latin typeface="Arial"/>
                  <a:cs typeface="Arial"/>
                </a:rPr>
                <a:t>, one of the sources of the Jordan River</a:t>
              </a:r>
            </a:p>
          </p:txBody>
        </p:sp>
      </p:grpSp>
      <p:sp>
        <p:nvSpPr>
          <p:cNvPr id="28" name="Text Box 25"/>
          <p:cNvSpPr txBox="1">
            <a:spLocks noChangeAspect="1" noChangeArrowheads="1"/>
          </p:cNvSpPr>
          <p:nvPr/>
        </p:nvSpPr>
        <p:spPr bwMode="auto">
          <a:xfrm>
            <a:off x="8532440" y="14709"/>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grpSp>
        <p:nvGrpSpPr>
          <p:cNvPr id="5" name="Group 4"/>
          <p:cNvGrpSpPr/>
          <p:nvPr/>
        </p:nvGrpSpPr>
        <p:grpSpPr>
          <a:xfrm>
            <a:off x="3492500" y="0"/>
            <a:ext cx="5651500" cy="954107"/>
            <a:chOff x="2555776" y="692696"/>
            <a:chExt cx="5651500" cy="954107"/>
          </a:xfrm>
        </p:grpSpPr>
        <p:sp>
          <p:nvSpPr>
            <p:cNvPr id="29715" name="Text Box 19"/>
            <p:cNvSpPr txBox="1">
              <a:spLocks noChangeArrowheads="1"/>
            </p:cNvSpPr>
            <p:nvPr/>
          </p:nvSpPr>
          <p:spPr bwMode="auto">
            <a:xfrm>
              <a:off x="2555776" y="692696"/>
              <a:ext cx="5651500" cy="954107"/>
            </a:xfrm>
            <a:prstGeom prst="rect">
              <a:avLst/>
            </a:prstGeom>
            <a:solidFill>
              <a:srgbClr val="663300"/>
            </a:solidFill>
            <a:ln w="9525">
              <a:noFill/>
              <a:miter lim="800000"/>
              <a:headEnd/>
              <a:tailEnd/>
            </a:ln>
            <a:effectLst>
              <a:outerShdw blurRad="63500" dist="38099" dir="2700000" algn="ctr" rotWithShape="0">
                <a:schemeClr val="bg2">
                  <a:alpha val="50000"/>
                </a:schemeClr>
              </a:outerShdw>
            </a:effectLst>
          </p:spPr>
          <p:txBody>
            <a:bodyPr>
              <a:spAutoFit/>
            </a:bodyPr>
            <a:lstStyle>
              <a:lvl1pPr>
                <a:defRPr sz="3600">
                  <a:solidFill>
                    <a:schemeClr val="tx1"/>
                  </a:solidFill>
                  <a:latin typeface="Garamond" charset="0"/>
                  <a:ea typeface="ＭＳ Ｐゴシック" charset="0"/>
                  <a:cs typeface="Geneva" charset="0"/>
                </a:defRPr>
              </a:lvl1pPr>
              <a:lvl2pPr marL="37931725" indent="-37474525">
                <a:defRPr sz="3600">
                  <a:solidFill>
                    <a:schemeClr val="tx1"/>
                  </a:solidFill>
                  <a:latin typeface="Garamond" charset="0"/>
                  <a:ea typeface="Geneva" charset="0"/>
                  <a:cs typeface="Geneva" charset="0"/>
                </a:defRPr>
              </a:lvl2pPr>
              <a:lvl3pPr>
                <a:defRPr sz="3600">
                  <a:solidFill>
                    <a:schemeClr val="tx1"/>
                  </a:solidFill>
                  <a:latin typeface="Garamond" charset="0"/>
                  <a:ea typeface="Geneva" charset="0"/>
                  <a:cs typeface="Geneva" charset="0"/>
                </a:defRPr>
              </a:lvl3pPr>
              <a:lvl4pPr>
                <a:defRPr sz="3600">
                  <a:solidFill>
                    <a:schemeClr val="tx1"/>
                  </a:solidFill>
                  <a:latin typeface="Garamond" charset="0"/>
                  <a:ea typeface="Geneva" charset="0"/>
                  <a:cs typeface="Geneva" charset="0"/>
                </a:defRPr>
              </a:lvl4pPr>
              <a:lvl5pPr>
                <a:defRPr sz="3600">
                  <a:solidFill>
                    <a:schemeClr val="tx1"/>
                  </a:solidFill>
                  <a:latin typeface="Garamond" charset="0"/>
                  <a:ea typeface="Geneva" charset="0"/>
                  <a:cs typeface="Geneva" charset="0"/>
                </a:defRPr>
              </a:lvl5pPr>
              <a:lvl6pPr marL="457200" eaLnBrk="0" fontAlgn="t" hangingPunct="0">
                <a:spcBef>
                  <a:spcPct val="50000"/>
                </a:spcBef>
                <a:spcAft>
                  <a:spcPct val="0"/>
                </a:spcAft>
                <a:defRPr sz="3600">
                  <a:solidFill>
                    <a:schemeClr val="tx1"/>
                  </a:solidFill>
                  <a:latin typeface="Garamond" charset="0"/>
                  <a:ea typeface="Geneva" charset="0"/>
                  <a:cs typeface="Geneva" charset="0"/>
                </a:defRPr>
              </a:lvl6pPr>
              <a:lvl7pPr marL="914400" eaLnBrk="0" fontAlgn="t" hangingPunct="0">
                <a:spcBef>
                  <a:spcPct val="50000"/>
                </a:spcBef>
                <a:spcAft>
                  <a:spcPct val="0"/>
                </a:spcAft>
                <a:defRPr sz="3600">
                  <a:solidFill>
                    <a:schemeClr val="tx1"/>
                  </a:solidFill>
                  <a:latin typeface="Garamond" charset="0"/>
                  <a:ea typeface="Geneva" charset="0"/>
                  <a:cs typeface="Geneva" charset="0"/>
                </a:defRPr>
              </a:lvl7pPr>
              <a:lvl8pPr marL="1371600" eaLnBrk="0" fontAlgn="t" hangingPunct="0">
                <a:spcBef>
                  <a:spcPct val="50000"/>
                </a:spcBef>
                <a:spcAft>
                  <a:spcPct val="0"/>
                </a:spcAft>
                <a:defRPr sz="3600">
                  <a:solidFill>
                    <a:schemeClr val="tx1"/>
                  </a:solidFill>
                  <a:latin typeface="Garamond" charset="0"/>
                  <a:ea typeface="Geneva" charset="0"/>
                  <a:cs typeface="Geneva" charset="0"/>
                </a:defRPr>
              </a:lvl8pPr>
              <a:lvl9pPr marL="1828800" eaLnBrk="0" fontAlgn="t" hangingPunct="0">
                <a:spcBef>
                  <a:spcPct val="50000"/>
                </a:spcBef>
                <a:spcAft>
                  <a:spcPct val="0"/>
                </a:spcAft>
                <a:defRPr sz="3600">
                  <a:solidFill>
                    <a:schemeClr val="tx1"/>
                  </a:solidFill>
                  <a:latin typeface="Garamond" charset="0"/>
                  <a:ea typeface="Geneva" charset="0"/>
                  <a:cs typeface="Geneva" charset="0"/>
                </a:defRPr>
              </a:lvl9pPr>
            </a:lstStyle>
            <a:p>
              <a:pPr>
                <a:defRPr/>
              </a:pPr>
              <a:r>
                <a:rPr lang="en-US" dirty="0" err="1">
                  <a:solidFill>
                    <a:srgbClr val="FFFFFF"/>
                  </a:solidFill>
                  <a:effectLst/>
                  <a:latin typeface="Bwhebb" charset="0"/>
                </a:rPr>
                <a:t>    </a:t>
              </a:r>
              <a:r>
                <a:rPr lang="en-US" sz="2000" dirty="0">
                  <a:solidFill>
                    <a:srgbClr val="FFFFFF"/>
                  </a:solidFill>
                  <a:effectLst/>
                  <a:latin typeface="Arial"/>
                  <a:cs typeface="Arial"/>
                </a:rPr>
                <a:t>n.m. lyre -- lyre, stringed instrument used for popular as well as sacred music (B4604</a:t>
              </a:r>
              <a:r>
                <a:rPr lang="en-US" sz="2000" dirty="0">
                  <a:solidFill>
                    <a:srgbClr val="FFFFFF"/>
                  </a:solidFill>
                  <a:effectLst>
                    <a:outerShdw blurRad="38100" dist="38100" dir="2700000" algn="tl">
                      <a:srgbClr val="000000"/>
                    </a:outerShdw>
                  </a:effectLst>
                  <a:latin typeface="Arial"/>
                  <a:cs typeface="Arial"/>
                </a:rPr>
                <a:t>)</a:t>
              </a:r>
            </a:p>
          </p:txBody>
        </p:sp>
        <p:pic>
          <p:nvPicPr>
            <p:cNvPr id="3" name="Picture 2" descr="Screen Shot 2017-09-01 at 3.29.18 PM.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90652" y="720080"/>
              <a:ext cx="734235" cy="404664"/>
            </a:xfrm>
            <a:prstGeom prst="rect">
              <a:avLst/>
            </a:prstGeom>
          </p:spPr>
        </p:pic>
      </p:grpSp>
      <p:pic>
        <p:nvPicPr>
          <p:cNvPr id="4" name="Picture 3" descr="Screen Shot 2017-09-01 at 3.28.30 PM.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707904" y="1052736"/>
            <a:ext cx="1008112" cy="537982"/>
          </a:xfrm>
          <a:prstGeom prst="rect">
            <a:avLst/>
          </a:prstGeom>
        </p:spPr>
      </p:pic>
    </p:spTree>
    <p:extLst>
      <p:ext uri="{BB962C8B-B14F-4D97-AF65-F5344CB8AC3E}">
        <p14:creationId xmlns:p14="http://schemas.microsoft.com/office/powerpoint/2010/main" val="435082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xit" presetSubtype="10" fill="hold" nodeType="clickEffect">
                                  <p:stCondLst>
                                    <p:cond delay="0"/>
                                  </p:stCondLst>
                                  <p:childTnLst>
                                    <p:animEffect transition="out" filter="checkerboard(across)">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29701"/>
                                        </p:tgtEl>
                                        <p:attrNameLst>
                                          <p:attrName>style.visibility</p:attrName>
                                        </p:attrNameLst>
                                      </p:cBhvr>
                                      <p:to>
                                        <p:strVal val="visible"/>
                                      </p:to>
                                    </p:set>
                                    <p:anim calcmode="lin" valueType="num">
                                      <p:cBhvr>
                                        <p:cTn id="20" dur="500" fill="hold"/>
                                        <p:tgtEl>
                                          <p:spTgt spid="29701"/>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29701"/>
                                        </p:tgtEl>
                                        <p:attrNameLst>
                                          <p:attrName>ppt_y</p:attrName>
                                        </p:attrNameLst>
                                      </p:cBhvr>
                                      <p:tavLst>
                                        <p:tav tm="0">
                                          <p:val>
                                            <p:strVal val="#ppt_y"/>
                                          </p:val>
                                        </p:tav>
                                        <p:tav tm="100000">
                                          <p:val>
                                            <p:strVal val="#ppt_y"/>
                                          </p:val>
                                        </p:tav>
                                      </p:tavLst>
                                    </p:anim>
                                    <p:anim calcmode="lin" valueType="num">
                                      <p:cBhvr>
                                        <p:cTn id="22" dur="500" fill="hold"/>
                                        <p:tgtEl>
                                          <p:spTgt spid="29701"/>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29701"/>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29701"/>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strVal val="#ppt_w*0.70"/>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par>
                          <p:cTn id="39" fill="hold">
                            <p:stCondLst>
                              <p:cond delay="500"/>
                            </p:stCondLst>
                            <p:childTnLst>
                              <p:par>
                                <p:cTn id="40" presetID="1" presetClass="mediacall" presetSubtype="0" fill="hold" nodeType="afterEffect">
                                  <p:stCondLst>
                                    <p:cond delay="0"/>
                                  </p:stCondLst>
                                  <p:childTnLst>
                                    <p:cmd type="call" cmd="playFrom(0.0)">
                                      <p:cBhvr>
                                        <p:cTn id="41" dur="60247" fill="hold"/>
                                        <p:tgtEl>
                                          <p:spTgt spid="29720"/>
                                        </p:tgtEl>
                                      </p:cBhvr>
                                    </p:cmd>
                                  </p:childTnLst>
                                </p:cTn>
                              </p:par>
                              <p:par>
                                <p:cTn id="42" presetID="35" presetClass="entr" presetSubtype="0" fill="hold" nodeType="withEffect">
                                  <p:stCondLst>
                                    <p:cond delay="0"/>
                                  </p:stCondLst>
                                  <p:childTnLst>
                                    <p:set>
                                      <p:cBhvr>
                                        <p:cTn id="43" dur="1" fill="hold">
                                          <p:stCondLst>
                                            <p:cond delay="0"/>
                                          </p:stCondLst>
                                        </p:cTn>
                                        <p:tgtEl>
                                          <p:spTgt spid="29719"/>
                                        </p:tgtEl>
                                        <p:attrNameLst>
                                          <p:attrName>style.visibility</p:attrName>
                                        </p:attrNameLst>
                                      </p:cBhvr>
                                      <p:to>
                                        <p:strVal val="visible"/>
                                      </p:to>
                                    </p:set>
                                    <p:animEffect transition="in" filter="fade">
                                      <p:cBhvr>
                                        <p:cTn id="44" dur="2000"/>
                                        <p:tgtEl>
                                          <p:spTgt spid="29719"/>
                                        </p:tgtEl>
                                      </p:cBhvr>
                                    </p:animEffect>
                                    <p:anim calcmode="lin" valueType="num">
                                      <p:cBhvr>
                                        <p:cTn id="45" dur="2000" fill="hold"/>
                                        <p:tgtEl>
                                          <p:spTgt spid="29719"/>
                                        </p:tgtEl>
                                        <p:attrNameLst>
                                          <p:attrName>style.rotation</p:attrName>
                                        </p:attrNameLst>
                                      </p:cBhvr>
                                      <p:tavLst>
                                        <p:tav tm="0">
                                          <p:val>
                                            <p:fltVal val="720"/>
                                          </p:val>
                                        </p:tav>
                                        <p:tav tm="100000">
                                          <p:val>
                                            <p:fltVal val="0"/>
                                          </p:val>
                                        </p:tav>
                                      </p:tavLst>
                                    </p:anim>
                                    <p:anim calcmode="lin" valueType="num">
                                      <p:cBhvr>
                                        <p:cTn id="46" dur="2000" fill="hold"/>
                                        <p:tgtEl>
                                          <p:spTgt spid="29719"/>
                                        </p:tgtEl>
                                        <p:attrNameLst>
                                          <p:attrName>ppt_h</p:attrName>
                                        </p:attrNameLst>
                                      </p:cBhvr>
                                      <p:tavLst>
                                        <p:tav tm="0">
                                          <p:val>
                                            <p:fltVal val="0"/>
                                          </p:val>
                                        </p:tav>
                                        <p:tav tm="100000">
                                          <p:val>
                                            <p:strVal val="#ppt_h"/>
                                          </p:val>
                                        </p:tav>
                                      </p:tavLst>
                                    </p:anim>
                                    <p:anim calcmode="lin" valueType="num">
                                      <p:cBhvr>
                                        <p:cTn id="47" dur="2000" fill="hold"/>
                                        <p:tgtEl>
                                          <p:spTgt spid="29719"/>
                                        </p:tgtEl>
                                        <p:attrNameLst>
                                          <p:attrName>ppt_w</p:attrName>
                                        </p:attrNameLst>
                                      </p:cBhvr>
                                      <p:tavLst>
                                        <p:tav tm="0">
                                          <p:val>
                                            <p:fltVal val="0"/>
                                          </p:val>
                                        </p:tav>
                                        <p:tav tm="100000">
                                          <p:val>
                                            <p:strVal val="#ppt_w"/>
                                          </p:val>
                                        </p:tav>
                                      </p:tavLst>
                                    </p:anim>
                                  </p:childTnLst>
                                </p:cTn>
                              </p:par>
                            </p:childTnLst>
                          </p:cTn>
                        </p:par>
                      </p:childTnLst>
                    </p:cTn>
                  </p:par>
                  <p:par>
                    <p:cTn id="48" fill="hold">
                      <p:stCondLst>
                        <p:cond delay="indefinite"/>
                      </p:stCondLst>
                      <p:childTnLst>
                        <p:par>
                          <p:cTn id="49" fill="hold">
                            <p:stCondLst>
                              <p:cond delay="0"/>
                            </p:stCondLst>
                            <p:childTnLst>
                              <p:par>
                                <p:cTn id="50" presetID="35" presetClass="entr" presetSubtype="0" fill="hold" grpId="0" nodeType="clickEffect">
                                  <p:stCondLst>
                                    <p:cond delay="0"/>
                                  </p:stCondLst>
                                  <p:iterate type="lt">
                                    <p:tmPct val="0"/>
                                  </p:iterate>
                                  <p:childTnLst>
                                    <p:set>
                                      <p:cBhvr>
                                        <p:cTn id="51" dur="1" fill="hold">
                                          <p:stCondLst>
                                            <p:cond delay="0"/>
                                          </p:stCondLst>
                                        </p:cTn>
                                        <p:tgtEl>
                                          <p:spTgt spid="29718"/>
                                        </p:tgtEl>
                                        <p:attrNameLst>
                                          <p:attrName>style.visibility</p:attrName>
                                        </p:attrNameLst>
                                      </p:cBhvr>
                                      <p:to>
                                        <p:strVal val="visible"/>
                                      </p:to>
                                    </p:set>
                                    <p:animEffect transition="in" filter="fade">
                                      <p:cBhvr>
                                        <p:cTn id="52" dur="2000"/>
                                        <p:tgtEl>
                                          <p:spTgt spid="29718"/>
                                        </p:tgtEl>
                                      </p:cBhvr>
                                    </p:animEffect>
                                    <p:anim calcmode="lin" valueType="num">
                                      <p:cBhvr>
                                        <p:cTn id="53" dur="2000" fill="hold"/>
                                        <p:tgtEl>
                                          <p:spTgt spid="29718"/>
                                        </p:tgtEl>
                                        <p:attrNameLst>
                                          <p:attrName>style.rotation</p:attrName>
                                        </p:attrNameLst>
                                      </p:cBhvr>
                                      <p:tavLst>
                                        <p:tav tm="0">
                                          <p:val>
                                            <p:fltVal val="720"/>
                                          </p:val>
                                        </p:tav>
                                        <p:tav tm="100000">
                                          <p:val>
                                            <p:fltVal val="0"/>
                                          </p:val>
                                        </p:tav>
                                      </p:tavLst>
                                    </p:anim>
                                    <p:anim calcmode="lin" valueType="num">
                                      <p:cBhvr>
                                        <p:cTn id="54" dur="2000" fill="hold"/>
                                        <p:tgtEl>
                                          <p:spTgt spid="29718"/>
                                        </p:tgtEl>
                                        <p:attrNameLst>
                                          <p:attrName>ppt_h</p:attrName>
                                        </p:attrNameLst>
                                      </p:cBhvr>
                                      <p:tavLst>
                                        <p:tav tm="0">
                                          <p:val>
                                            <p:fltVal val="0"/>
                                          </p:val>
                                        </p:tav>
                                        <p:tav tm="100000">
                                          <p:val>
                                            <p:strVal val="#ppt_h"/>
                                          </p:val>
                                        </p:tav>
                                      </p:tavLst>
                                    </p:anim>
                                    <p:anim calcmode="lin" valueType="num">
                                      <p:cBhvr>
                                        <p:cTn id="55" dur="2000" fill="hold"/>
                                        <p:tgtEl>
                                          <p:spTgt spid="29718"/>
                                        </p:tgtEl>
                                        <p:attrNameLst>
                                          <p:attrName>ppt_w</p:attrName>
                                        </p:attrNameLst>
                                      </p:cBhvr>
                                      <p:tavLst>
                                        <p:tav tm="0">
                                          <p:val>
                                            <p:fltVal val="0"/>
                                          </p:val>
                                        </p:tav>
                                        <p:tav tm="100000">
                                          <p:val>
                                            <p:strVal val="#ppt_w"/>
                                          </p:val>
                                        </p:tav>
                                      </p:tavLst>
                                    </p:anim>
                                  </p:childTnLst>
                                </p:cTn>
                              </p:par>
                            </p:childTnLst>
                          </p:cTn>
                        </p:par>
                      </p:childTnLst>
                    </p:cTn>
                  </p:par>
                  <p:par>
                    <p:cTn id="56" fill="hold">
                      <p:stCondLst>
                        <p:cond delay="indefinite"/>
                      </p:stCondLst>
                      <p:childTnLst>
                        <p:par>
                          <p:cTn id="57" fill="hold">
                            <p:stCondLst>
                              <p:cond delay="0"/>
                            </p:stCondLst>
                            <p:childTnLst>
                              <p:par>
                                <p:cTn id="58" presetID="41" presetClass="entr" presetSubtype="0" fill="hold" grpId="0" nodeType="clickEffect">
                                  <p:stCondLst>
                                    <p:cond delay="0"/>
                                  </p:stCondLst>
                                  <p:iterate type="lt">
                                    <p:tmPct val="10000"/>
                                  </p:iterate>
                                  <p:childTnLst>
                                    <p:set>
                                      <p:cBhvr>
                                        <p:cTn id="59" dur="1" fill="hold">
                                          <p:stCondLst>
                                            <p:cond delay="0"/>
                                          </p:stCondLst>
                                        </p:cTn>
                                        <p:tgtEl>
                                          <p:spTgt spid="29702"/>
                                        </p:tgtEl>
                                        <p:attrNameLst>
                                          <p:attrName>style.visibility</p:attrName>
                                        </p:attrNameLst>
                                      </p:cBhvr>
                                      <p:to>
                                        <p:strVal val="visible"/>
                                      </p:to>
                                    </p:set>
                                    <p:anim calcmode="lin" valueType="num">
                                      <p:cBhvr>
                                        <p:cTn id="60" dur="500" fill="hold"/>
                                        <p:tgtEl>
                                          <p:spTgt spid="29702"/>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29702"/>
                                        </p:tgtEl>
                                        <p:attrNameLst>
                                          <p:attrName>ppt_y</p:attrName>
                                        </p:attrNameLst>
                                      </p:cBhvr>
                                      <p:tavLst>
                                        <p:tav tm="0">
                                          <p:val>
                                            <p:strVal val="#ppt_y"/>
                                          </p:val>
                                        </p:tav>
                                        <p:tav tm="100000">
                                          <p:val>
                                            <p:strVal val="#ppt_y"/>
                                          </p:val>
                                        </p:tav>
                                      </p:tavLst>
                                    </p:anim>
                                    <p:anim calcmode="lin" valueType="num">
                                      <p:cBhvr>
                                        <p:cTn id="62" dur="500" fill="hold"/>
                                        <p:tgtEl>
                                          <p:spTgt spid="29702"/>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29702"/>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29702"/>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29711"/>
                                        </p:tgtEl>
                                        <p:attrNameLst>
                                          <p:attrName>style.visibility</p:attrName>
                                        </p:attrNameLst>
                                      </p:cBhvr>
                                      <p:to>
                                        <p:strVal val="visible"/>
                                      </p:to>
                                    </p:set>
                                    <p:animEffect transition="in" filter="dissolve">
                                      <p:cBhvr>
                                        <p:cTn id="69" dur="500"/>
                                        <p:tgtEl>
                                          <p:spTgt spid="29711"/>
                                        </p:tgtEl>
                                      </p:cBhvr>
                                    </p:animEffect>
                                  </p:childTnLst>
                                </p:cTn>
                              </p:par>
                              <p:par>
                                <p:cTn id="70" presetID="41" presetClass="entr" presetSubtype="0" fill="hold" grpId="0" nodeType="withEffect">
                                  <p:stCondLst>
                                    <p:cond delay="0"/>
                                  </p:stCondLst>
                                  <p:iterate type="lt">
                                    <p:tmPct val="10000"/>
                                  </p:iterate>
                                  <p:childTnLst>
                                    <p:set>
                                      <p:cBhvr>
                                        <p:cTn id="71" dur="1" fill="hold">
                                          <p:stCondLst>
                                            <p:cond delay="0"/>
                                          </p:stCondLst>
                                        </p:cTn>
                                        <p:tgtEl>
                                          <p:spTgt spid="29712"/>
                                        </p:tgtEl>
                                        <p:attrNameLst>
                                          <p:attrName>style.visibility</p:attrName>
                                        </p:attrNameLst>
                                      </p:cBhvr>
                                      <p:to>
                                        <p:strVal val="visible"/>
                                      </p:to>
                                    </p:set>
                                    <p:anim calcmode="lin" valueType="num">
                                      <p:cBhvr>
                                        <p:cTn id="72" dur="500" fill="hold"/>
                                        <p:tgtEl>
                                          <p:spTgt spid="29712"/>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29712"/>
                                        </p:tgtEl>
                                        <p:attrNameLst>
                                          <p:attrName>ppt_y</p:attrName>
                                        </p:attrNameLst>
                                      </p:cBhvr>
                                      <p:tavLst>
                                        <p:tav tm="0">
                                          <p:val>
                                            <p:strVal val="#ppt_y"/>
                                          </p:val>
                                        </p:tav>
                                        <p:tav tm="100000">
                                          <p:val>
                                            <p:strVal val="#ppt_y"/>
                                          </p:val>
                                        </p:tav>
                                      </p:tavLst>
                                    </p:anim>
                                    <p:anim calcmode="lin" valueType="num">
                                      <p:cBhvr>
                                        <p:cTn id="74" dur="500" fill="hold"/>
                                        <p:tgtEl>
                                          <p:spTgt spid="29712"/>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29712"/>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29712"/>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grpId="0" nodeType="clickEffect">
                                  <p:stCondLst>
                                    <p:cond delay="0"/>
                                  </p:stCondLst>
                                  <p:childTnLst>
                                    <p:set>
                                      <p:cBhvr>
                                        <p:cTn id="80" dur="1" fill="hold">
                                          <p:stCondLst>
                                            <p:cond delay="0"/>
                                          </p:stCondLst>
                                        </p:cTn>
                                        <p:tgtEl>
                                          <p:spTgt spid="29707"/>
                                        </p:tgtEl>
                                        <p:attrNameLst>
                                          <p:attrName>style.visibility</p:attrName>
                                        </p:attrNameLst>
                                      </p:cBhvr>
                                      <p:to>
                                        <p:strVal val="visible"/>
                                      </p:to>
                                    </p:set>
                                    <p:animEffect transition="in" filter="wipe(right)">
                                      <p:cBhvr>
                                        <p:cTn id="81" dur="500"/>
                                        <p:tgtEl>
                                          <p:spTgt spid="29707"/>
                                        </p:tgtEl>
                                      </p:cBhvr>
                                    </p:animEffect>
                                  </p:childTnLst>
                                </p:cTn>
                              </p:par>
                              <p:par>
                                <p:cTn id="82" presetID="22" presetClass="entr" presetSubtype="1" fill="hold" nodeType="withEffect">
                                  <p:stCondLst>
                                    <p:cond delay="0"/>
                                  </p:stCondLst>
                                  <p:childTnLst>
                                    <p:set>
                                      <p:cBhvr>
                                        <p:cTn id="83" dur="1" fill="hold">
                                          <p:stCondLst>
                                            <p:cond delay="0"/>
                                          </p:stCondLst>
                                        </p:cTn>
                                        <p:tgtEl>
                                          <p:spTgt spid="29708"/>
                                        </p:tgtEl>
                                        <p:attrNameLst>
                                          <p:attrName>style.visibility</p:attrName>
                                        </p:attrNameLst>
                                      </p:cBhvr>
                                      <p:to>
                                        <p:strVal val="visible"/>
                                      </p:to>
                                    </p:set>
                                    <p:animEffect transition="in" filter="wipe(up)">
                                      <p:cBhvr>
                                        <p:cTn id="84" dur="500"/>
                                        <p:tgtEl>
                                          <p:spTgt spid="29708"/>
                                        </p:tgtEl>
                                      </p:cBhvr>
                                    </p:animEffect>
                                  </p:childTnLst>
                                </p:cTn>
                              </p:par>
                            </p:childTnLst>
                          </p:cTn>
                        </p:par>
                      </p:childTnLst>
                    </p:cTn>
                  </p:par>
                  <p:par>
                    <p:cTn id="85" fill="hold">
                      <p:stCondLst>
                        <p:cond delay="indefinite"/>
                      </p:stCondLst>
                      <p:childTnLst>
                        <p:par>
                          <p:cTn id="86" fill="hold">
                            <p:stCondLst>
                              <p:cond delay="0"/>
                            </p:stCondLst>
                            <p:childTnLst>
                              <p:par>
                                <p:cTn id="87" presetID="40" presetClass="entr" presetSubtype="0" fill="hold" grpId="0" nodeType="clickEffect">
                                  <p:stCondLst>
                                    <p:cond delay="0"/>
                                  </p:stCondLst>
                                  <p:iterate type="lt">
                                    <p:tmPct val="10000"/>
                                  </p:iterate>
                                  <p:childTnLst>
                                    <p:set>
                                      <p:cBhvr>
                                        <p:cTn id="88" dur="1" fill="hold">
                                          <p:stCondLst>
                                            <p:cond delay="0"/>
                                          </p:stCondLst>
                                        </p:cTn>
                                        <p:tgtEl>
                                          <p:spTgt spid="29714"/>
                                        </p:tgtEl>
                                        <p:attrNameLst>
                                          <p:attrName>style.visibility</p:attrName>
                                        </p:attrNameLst>
                                      </p:cBhvr>
                                      <p:to>
                                        <p:strVal val="visible"/>
                                      </p:to>
                                    </p:set>
                                    <p:animEffect transition="in" filter="fade">
                                      <p:cBhvr>
                                        <p:cTn id="89" dur="1000"/>
                                        <p:tgtEl>
                                          <p:spTgt spid="29714"/>
                                        </p:tgtEl>
                                      </p:cBhvr>
                                    </p:animEffect>
                                    <p:anim calcmode="lin" valueType="num">
                                      <p:cBhvr>
                                        <p:cTn id="90" dur="1000" fill="hold"/>
                                        <p:tgtEl>
                                          <p:spTgt spid="29714"/>
                                        </p:tgtEl>
                                        <p:attrNameLst>
                                          <p:attrName>ppt_x</p:attrName>
                                        </p:attrNameLst>
                                      </p:cBhvr>
                                      <p:tavLst>
                                        <p:tav tm="0">
                                          <p:val>
                                            <p:strVal val="#ppt_x-.1"/>
                                          </p:val>
                                        </p:tav>
                                        <p:tav tm="100000">
                                          <p:val>
                                            <p:strVal val="#ppt_x"/>
                                          </p:val>
                                        </p:tav>
                                      </p:tavLst>
                                    </p:anim>
                                    <p:anim calcmode="lin" valueType="num">
                                      <p:cBhvr>
                                        <p:cTn id="91" dur="1000" fill="hold"/>
                                        <p:tgtEl>
                                          <p:spTgt spid="29714"/>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1" fill="hold" nodeType="clickEffect">
                                  <p:stCondLst>
                                    <p:cond delay="0"/>
                                  </p:stCondLst>
                                  <p:childTnLst>
                                    <p:set>
                                      <p:cBhvr>
                                        <p:cTn id="95" dur="1" fill="hold">
                                          <p:stCondLst>
                                            <p:cond delay="0"/>
                                          </p:stCondLst>
                                        </p:cTn>
                                        <p:tgtEl>
                                          <p:spTgt spid="29709"/>
                                        </p:tgtEl>
                                        <p:attrNameLst>
                                          <p:attrName>style.visibility</p:attrName>
                                        </p:attrNameLst>
                                      </p:cBhvr>
                                      <p:to>
                                        <p:strVal val="visible"/>
                                      </p:to>
                                    </p:set>
                                    <p:animEffect transition="in" filter="wipe(up)">
                                      <p:cBhvr>
                                        <p:cTn id="96" dur="500"/>
                                        <p:tgtEl>
                                          <p:spTgt spid="2970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29713"/>
                                        </p:tgtEl>
                                        <p:attrNameLst>
                                          <p:attrName>style.visibility</p:attrName>
                                        </p:attrNameLst>
                                      </p:cBhvr>
                                      <p:to>
                                        <p:strVal val="visible"/>
                                      </p:to>
                                    </p:set>
                                    <p:animEffect transition="in" filter="fade">
                                      <p:cBhvr>
                                        <p:cTn id="101" dur="2000"/>
                                        <p:tgtEl>
                                          <p:spTgt spid="29713"/>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9710"/>
                                        </p:tgtEl>
                                        <p:attrNameLst>
                                          <p:attrName>style.visibility</p:attrName>
                                        </p:attrNameLst>
                                      </p:cBhvr>
                                      <p:to>
                                        <p:strVal val="visible"/>
                                      </p:to>
                                    </p:set>
                                    <p:animEffect transition="in" filter="fade">
                                      <p:cBhvr>
                                        <p:cTn id="106" dur="2000"/>
                                        <p:tgtEl>
                                          <p:spTgt spid="29710"/>
                                        </p:tgtEl>
                                      </p:cBhvr>
                                    </p:animEffect>
                                  </p:childTnLst>
                                </p:cTn>
                              </p:par>
                            </p:childTnLst>
                          </p:cTn>
                        </p:par>
                      </p:childTnLst>
                    </p:cTn>
                  </p:par>
                  <p:par>
                    <p:cTn id="107" fill="hold">
                      <p:stCondLst>
                        <p:cond delay="indefinite"/>
                      </p:stCondLst>
                      <p:childTnLst>
                        <p:par>
                          <p:cTn id="108" fill="hold">
                            <p:stCondLst>
                              <p:cond delay="0"/>
                            </p:stCondLst>
                            <p:childTnLst>
                              <p:par>
                                <p:cTn id="109" presetID="41" presetClass="entr" presetSubtype="0" fill="hold" grpId="0" nodeType="clickEffect">
                                  <p:stCondLst>
                                    <p:cond delay="0"/>
                                  </p:stCondLst>
                                  <p:iterate type="lt">
                                    <p:tmPct val="10000"/>
                                  </p:iterate>
                                  <p:childTnLst>
                                    <p:set>
                                      <p:cBhvr>
                                        <p:cTn id="110" dur="1" fill="hold">
                                          <p:stCondLst>
                                            <p:cond delay="0"/>
                                          </p:stCondLst>
                                        </p:cTn>
                                        <p:tgtEl>
                                          <p:spTgt spid="29703"/>
                                        </p:tgtEl>
                                        <p:attrNameLst>
                                          <p:attrName>style.visibility</p:attrName>
                                        </p:attrNameLst>
                                      </p:cBhvr>
                                      <p:to>
                                        <p:strVal val="visible"/>
                                      </p:to>
                                    </p:set>
                                    <p:anim calcmode="lin" valueType="num">
                                      <p:cBhvr>
                                        <p:cTn id="111" dur="500" fill="hold"/>
                                        <p:tgtEl>
                                          <p:spTgt spid="29703"/>
                                        </p:tgtEl>
                                        <p:attrNameLst>
                                          <p:attrName>ppt_x</p:attrName>
                                        </p:attrNameLst>
                                      </p:cBhvr>
                                      <p:tavLst>
                                        <p:tav tm="0">
                                          <p:val>
                                            <p:strVal val="#ppt_x"/>
                                          </p:val>
                                        </p:tav>
                                        <p:tav tm="50000">
                                          <p:val>
                                            <p:strVal val="#ppt_x+.1"/>
                                          </p:val>
                                        </p:tav>
                                        <p:tav tm="100000">
                                          <p:val>
                                            <p:strVal val="#ppt_x"/>
                                          </p:val>
                                        </p:tav>
                                      </p:tavLst>
                                    </p:anim>
                                    <p:anim calcmode="lin" valueType="num">
                                      <p:cBhvr>
                                        <p:cTn id="112" dur="500" fill="hold"/>
                                        <p:tgtEl>
                                          <p:spTgt spid="29703"/>
                                        </p:tgtEl>
                                        <p:attrNameLst>
                                          <p:attrName>ppt_y</p:attrName>
                                        </p:attrNameLst>
                                      </p:cBhvr>
                                      <p:tavLst>
                                        <p:tav tm="0">
                                          <p:val>
                                            <p:strVal val="#ppt_y"/>
                                          </p:val>
                                        </p:tav>
                                        <p:tav tm="100000">
                                          <p:val>
                                            <p:strVal val="#ppt_y"/>
                                          </p:val>
                                        </p:tav>
                                      </p:tavLst>
                                    </p:anim>
                                    <p:anim calcmode="lin" valueType="num">
                                      <p:cBhvr>
                                        <p:cTn id="113" dur="500" fill="hold"/>
                                        <p:tgtEl>
                                          <p:spTgt spid="29703"/>
                                        </p:tgtEl>
                                        <p:attrNameLst>
                                          <p:attrName>ppt_h</p:attrName>
                                        </p:attrNameLst>
                                      </p:cBhvr>
                                      <p:tavLst>
                                        <p:tav tm="0">
                                          <p:val>
                                            <p:strVal val="#ppt_h/10"/>
                                          </p:val>
                                        </p:tav>
                                        <p:tav tm="50000">
                                          <p:val>
                                            <p:strVal val="#ppt_h+.01"/>
                                          </p:val>
                                        </p:tav>
                                        <p:tav tm="100000">
                                          <p:val>
                                            <p:strVal val="#ppt_h"/>
                                          </p:val>
                                        </p:tav>
                                      </p:tavLst>
                                    </p:anim>
                                    <p:anim calcmode="lin" valueType="num">
                                      <p:cBhvr>
                                        <p:cTn id="114" dur="500" fill="hold"/>
                                        <p:tgtEl>
                                          <p:spTgt spid="29703"/>
                                        </p:tgtEl>
                                        <p:attrNameLst>
                                          <p:attrName>ppt_w</p:attrName>
                                        </p:attrNameLst>
                                      </p:cBhvr>
                                      <p:tavLst>
                                        <p:tav tm="0">
                                          <p:val>
                                            <p:strVal val="#ppt_w/10"/>
                                          </p:val>
                                        </p:tav>
                                        <p:tav tm="50000">
                                          <p:val>
                                            <p:strVal val="#ppt_w+.01"/>
                                          </p:val>
                                        </p:tav>
                                        <p:tav tm="100000">
                                          <p:val>
                                            <p:strVal val="#ppt_w"/>
                                          </p:val>
                                        </p:tav>
                                      </p:tavLst>
                                    </p:anim>
                                    <p:animEffect transition="in" filter="fade">
                                      <p:cBhvr>
                                        <p:cTn id="115" dur="500" tmFilter="0,0; .5, 1; 1, 1"/>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16" fill="hold" display="0">
                  <p:stCondLst>
                    <p:cond delay="indefinite"/>
                  </p:stCondLst>
                  <p:endCondLst>
                    <p:cond evt="onNext" delay="0">
                      <p:tgtEl>
                        <p:sldTgt/>
                      </p:tgtEl>
                    </p:cond>
                    <p:cond evt="onPrev" delay="0">
                      <p:tgtEl>
                        <p:sldTgt/>
                      </p:tgtEl>
                    </p:cond>
                    <p:cond evt="onStopAudio" delay="0">
                      <p:tgtEl>
                        <p:sldTgt/>
                      </p:tgtEl>
                    </p:cond>
                  </p:endCondLst>
                </p:cTn>
                <p:tgtEl>
                  <p:spTgt spid="29720"/>
                </p:tgtEl>
              </p:cMediaNode>
            </p:audio>
          </p:childTnLst>
        </p:cTn>
      </p:par>
    </p:tnLst>
    <p:bldLst>
      <p:bldP spid="29701" grpId="0" animBg="1"/>
      <p:bldP spid="29702" grpId="0" animBg="1"/>
      <p:bldP spid="29703" grpId="0" animBg="1"/>
      <p:bldP spid="29707" grpId="0" animBg="1"/>
      <p:bldP spid="29712" grpId="0" animBg="1"/>
      <p:bldP spid="29714" grpId="0" animBg="1"/>
      <p:bldP spid="297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6188" y="0"/>
            <a:ext cx="6704012"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7507" name="Text Box 3"/>
          <p:cNvSpPr txBox="1">
            <a:spLocks noChangeArrowheads="1"/>
          </p:cNvSpPr>
          <p:nvPr/>
        </p:nvSpPr>
        <p:spPr bwMode="auto">
          <a:xfrm>
            <a:off x="3810000" y="1447800"/>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Eden</a:t>
            </a:r>
          </a:p>
        </p:txBody>
      </p:sp>
      <p:sp>
        <p:nvSpPr>
          <p:cNvPr id="277508" name="Text Box 4"/>
          <p:cNvSpPr txBox="1">
            <a:spLocks noChangeArrowheads="1"/>
          </p:cNvSpPr>
          <p:nvPr/>
        </p:nvSpPr>
        <p:spPr bwMode="auto">
          <a:xfrm>
            <a:off x="4572000" y="2667000"/>
            <a:ext cx="2209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Tigris</a:t>
            </a:r>
          </a:p>
        </p:txBody>
      </p:sp>
      <p:sp>
        <p:nvSpPr>
          <p:cNvPr id="277509" name="Text Box 5"/>
          <p:cNvSpPr txBox="1">
            <a:spLocks noChangeArrowheads="1"/>
          </p:cNvSpPr>
          <p:nvPr/>
        </p:nvSpPr>
        <p:spPr bwMode="auto">
          <a:xfrm>
            <a:off x="2895600" y="3505200"/>
            <a:ext cx="2667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Euphrates</a:t>
            </a:r>
          </a:p>
        </p:txBody>
      </p:sp>
      <p:sp>
        <p:nvSpPr>
          <p:cNvPr id="59397" name="Text Box 6"/>
          <p:cNvSpPr txBox="1">
            <a:spLocks noChangeArrowheads="1"/>
          </p:cNvSpPr>
          <p:nvPr/>
        </p:nvSpPr>
        <p:spPr bwMode="auto">
          <a:xfrm>
            <a:off x="4495800" y="685800"/>
            <a:ext cx="4267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Genesis 2:10-14</a:t>
            </a:r>
          </a:p>
        </p:txBody>
      </p:sp>
      <p:sp>
        <p:nvSpPr>
          <p:cNvPr id="59398" name="Rectangle 7"/>
          <p:cNvSpPr>
            <a:spLocks noGrp="1" noChangeArrowheads="1"/>
          </p:cNvSpPr>
          <p:nvPr>
            <p:ph type="title" idx="4294967295"/>
          </p:nvPr>
        </p:nvSpPr>
        <p:spPr>
          <a:xfrm>
            <a:off x="0" y="0"/>
            <a:ext cx="7391400" cy="685800"/>
          </a:xfrm>
          <a:gradFill rotWithShape="0">
            <a:gsLst>
              <a:gs pos="0">
                <a:srgbClr val="3B003B"/>
              </a:gs>
              <a:gs pos="50000">
                <a:srgbClr val="800080"/>
              </a:gs>
              <a:gs pos="100000">
                <a:srgbClr val="3B003B"/>
              </a:gs>
            </a:gsLst>
            <a:lin ang="5400000" scaled="1"/>
          </a:gradFill>
        </p:spPr>
        <p:txBody>
          <a:bodyPr/>
          <a:lstStyle/>
          <a:p>
            <a:pPr eaLnBrk="1" hangingPunct="1"/>
            <a:r>
              <a:rPr lang="en-US" sz="3200" b="1" dirty="0">
                <a:latin typeface="Arial" panose="020B0604020202020204" pitchFamily="34" charset="0"/>
                <a:cs typeface="Arial" panose="020B0604020202020204" pitchFamily="34" charset="0"/>
              </a:rPr>
              <a:t>Two Suggested Locations of Eden</a:t>
            </a:r>
          </a:p>
        </p:txBody>
      </p:sp>
      <p:sp>
        <p:nvSpPr>
          <p:cNvPr id="277513" name="Text Box 9"/>
          <p:cNvSpPr txBox="1">
            <a:spLocks noChangeArrowheads="1"/>
          </p:cNvSpPr>
          <p:nvPr/>
        </p:nvSpPr>
        <p:spPr bwMode="auto">
          <a:xfrm>
            <a:off x="0" y="762000"/>
            <a:ext cx="2209800" cy="523220"/>
          </a:xfrm>
          <a:prstGeom prst="rect">
            <a:avLst/>
          </a:prstGeom>
          <a:noFill/>
          <a:ln w="9525">
            <a:noFill/>
            <a:miter lim="800000"/>
            <a:headEnd/>
            <a:tailEnd/>
          </a:ln>
          <a:effectLst>
            <a:outerShdw blurRad="63500" dist="35921" dir="2700000" algn="ctr" rotWithShape="0">
              <a:schemeClr val="bg2">
                <a:alpha val="50000"/>
              </a:schemeClr>
            </a:outerShdw>
          </a:effectLst>
        </p:spPr>
        <p:txBody>
          <a:bodyPr>
            <a:spAutoFit/>
          </a:body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Barry Beitzel, </a:t>
            </a:r>
            <a:r>
              <a:rPr kumimoji="0" lang="en-US" sz="1400" b="0"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Moody Atlas of Bible Lands, </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p>
        </p:txBody>
      </p:sp>
      <p:sp>
        <p:nvSpPr>
          <p:cNvPr id="277514" name="Text Box 10"/>
          <p:cNvSpPr txBox="1">
            <a:spLocks noChangeArrowheads="1"/>
          </p:cNvSpPr>
          <p:nvPr/>
        </p:nvSpPr>
        <p:spPr bwMode="auto">
          <a:xfrm>
            <a:off x="2514600" y="4676775"/>
            <a:ext cx="34290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Pishon?</a:t>
            </a:r>
            <a:b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a:ln>
                  <a:noFill/>
                </a:ln>
                <a:solidFill>
                  <a:srgbClr val="3333CC"/>
                </a:solidFill>
                <a:effectLst/>
                <a:uLnTx/>
                <a:uFillTx/>
                <a:latin typeface="Arial" panose="020B0604020202020204" pitchFamily="34" charset="0"/>
                <a:ea typeface="ＭＳ Ｐゴシック" charset="0"/>
                <a:cs typeface="Arial" panose="020B0604020202020204" pitchFamily="34" charset="0"/>
              </a:rPr>
              <a:t>(Saudi Arabia)</a:t>
            </a:r>
          </a:p>
        </p:txBody>
      </p:sp>
      <p:sp>
        <p:nvSpPr>
          <p:cNvPr id="277515" name="Text Box 11"/>
          <p:cNvSpPr txBox="1">
            <a:spLocks noChangeArrowheads="1"/>
          </p:cNvSpPr>
          <p:nvPr/>
        </p:nvSpPr>
        <p:spPr bwMode="auto">
          <a:xfrm>
            <a:off x="0" y="4676775"/>
            <a:ext cx="26670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CCFF99"/>
                </a:solidFill>
                <a:effectLst/>
                <a:uLnTx/>
                <a:uFillTx/>
                <a:latin typeface="Arial" panose="020B0604020202020204" pitchFamily="34" charset="0"/>
                <a:ea typeface="ＭＳ Ｐゴシック" charset="0"/>
                <a:cs typeface="Arial" panose="020B0604020202020204" pitchFamily="34" charset="0"/>
              </a:rPr>
              <a:t>Gihon?</a:t>
            </a:r>
            <a:br>
              <a:rPr kumimoji="0" lang="en-US" sz="3600" b="1" i="0" u="none" strike="noStrike" kern="1200" cap="none" spc="0" normalizeH="0" baseline="0" noProof="0">
                <a:ln>
                  <a:noFill/>
                </a:ln>
                <a:solidFill>
                  <a:srgbClr val="CCFF99"/>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a:ln>
                  <a:noFill/>
                </a:ln>
                <a:solidFill>
                  <a:srgbClr val="CCFF99"/>
                </a:solidFill>
                <a:effectLst/>
                <a:uLnTx/>
                <a:uFillTx/>
                <a:latin typeface="Arial" panose="020B0604020202020204" pitchFamily="34" charset="0"/>
                <a:ea typeface="ＭＳ Ｐゴシック" charset="0"/>
                <a:cs typeface="Arial" panose="020B0604020202020204" pitchFamily="34" charset="0"/>
              </a:rPr>
              <a:t>(Ethiopia)</a:t>
            </a:r>
          </a:p>
        </p:txBody>
      </p:sp>
      <p:sp>
        <p:nvSpPr>
          <p:cNvPr id="12"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21</a:t>
            </a:r>
          </a:p>
        </p:txBody>
      </p:sp>
      <p:sp>
        <p:nvSpPr>
          <p:cNvPr id="2" name="Text Box 3">
            <a:extLst>
              <a:ext uri="{FF2B5EF4-FFF2-40B4-BE49-F238E27FC236}">
                <a16:creationId xmlns:a16="http://schemas.microsoft.com/office/drawing/2014/main" id="{0D30E539-0224-FA26-E4A8-AD437A18C75E}"/>
              </a:ext>
            </a:extLst>
          </p:cNvPr>
          <p:cNvSpPr txBox="1">
            <a:spLocks noChangeArrowheads="1"/>
          </p:cNvSpPr>
          <p:nvPr/>
        </p:nvSpPr>
        <p:spPr bwMode="auto">
          <a:xfrm>
            <a:off x="5524500" y="1627414"/>
            <a:ext cx="25908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Mt Ararat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7514"/>
                                        </p:tgtEl>
                                        <p:attrNameLst>
                                          <p:attrName>style.visibility</p:attrName>
                                        </p:attrNameLst>
                                      </p:cBhvr>
                                      <p:to>
                                        <p:strVal val="visible"/>
                                      </p:to>
                                    </p:set>
                                    <p:animEffect transition="in" filter="dissolve">
                                      <p:cBhvr>
                                        <p:cTn id="7" dur="500"/>
                                        <p:tgtEl>
                                          <p:spTgt spid="277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7515"/>
                                        </p:tgtEl>
                                        <p:attrNameLst>
                                          <p:attrName>style.visibility</p:attrName>
                                        </p:attrNameLst>
                                      </p:cBhvr>
                                      <p:to>
                                        <p:strVal val="visible"/>
                                      </p:to>
                                    </p:set>
                                    <p:animEffect transition="in" filter="dissolve">
                                      <p:cBhvr>
                                        <p:cTn id="12" dur="500"/>
                                        <p:tgtEl>
                                          <p:spTgt spid="2775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7508"/>
                                        </p:tgtEl>
                                        <p:attrNameLst>
                                          <p:attrName>style.visibility</p:attrName>
                                        </p:attrNameLst>
                                      </p:cBhvr>
                                      <p:to>
                                        <p:strVal val="visible"/>
                                      </p:to>
                                    </p:set>
                                    <p:animEffect transition="in" filter="dissolve">
                                      <p:cBhvr>
                                        <p:cTn id="17" dur="500"/>
                                        <p:tgtEl>
                                          <p:spTgt spid="2775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7509"/>
                                        </p:tgtEl>
                                        <p:attrNameLst>
                                          <p:attrName>style.visibility</p:attrName>
                                        </p:attrNameLst>
                                      </p:cBhvr>
                                      <p:to>
                                        <p:strVal val="visible"/>
                                      </p:to>
                                    </p:set>
                                    <p:animEffect transition="in" filter="dissolve">
                                      <p:cBhvr>
                                        <p:cTn id="22" dur="500"/>
                                        <p:tgtEl>
                                          <p:spTgt spid="2775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7507"/>
                                        </p:tgtEl>
                                        <p:attrNameLst>
                                          <p:attrName>style.visibility</p:attrName>
                                        </p:attrNameLst>
                                      </p:cBhvr>
                                      <p:to>
                                        <p:strVal val="visible"/>
                                      </p:to>
                                    </p:set>
                                    <p:anim calcmode="lin" valueType="num">
                                      <p:cBhvr>
                                        <p:cTn id="27" dur="500" fill="hold"/>
                                        <p:tgtEl>
                                          <p:spTgt spid="277507"/>
                                        </p:tgtEl>
                                        <p:attrNameLst>
                                          <p:attrName>ppt_w</p:attrName>
                                        </p:attrNameLst>
                                      </p:cBhvr>
                                      <p:tavLst>
                                        <p:tav tm="0">
                                          <p:val>
                                            <p:fltVal val="0"/>
                                          </p:val>
                                        </p:tav>
                                        <p:tav tm="100000">
                                          <p:val>
                                            <p:strVal val="#ppt_w"/>
                                          </p:val>
                                        </p:tav>
                                      </p:tavLst>
                                    </p:anim>
                                    <p:anim calcmode="lin" valueType="num">
                                      <p:cBhvr>
                                        <p:cTn id="28" dur="500" fill="hold"/>
                                        <p:tgtEl>
                                          <p:spTgt spid="277507"/>
                                        </p:tgtEl>
                                        <p:attrNameLst>
                                          <p:attrName>ppt_h</p:attrName>
                                        </p:attrNameLst>
                                      </p:cBhvr>
                                      <p:tavLst>
                                        <p:tav tm="0">
                                          <p:val>
                                            <p:fltVal val="0"/>
                                          </p:val>
                                        </p:tav>
                                        <p:tav tm="100000">
                                          <p:val>
                                            <p:strVal val="#ppt_h"/>
                                          </p:val>
                                        </p:tav>
                                      </p:tavLst>
                                    </p:anim>
                                    <p:anim calcmode="lin" valueType="num">
                                      <p:cBhvr>
                                        <p:cTn id="29" dur="500" fill="hold"/>
                                        <p:tgtEl>
                                          <p:spTgt spid="277507"/>
                                        </p:tgtEl>
                                        <p:attrNameLst>
                                          <p:attrName>style.rotation</p:attrName>
                                        </p:attrNameLst>
                                      </p:cBhvr>
                                      <p:tavLst>
                                        <p:tav tm="0">
                                          <p:val>
                                            <p:fltVal val="360"/>
                                          </p:val>
                                        </p:tav>
                                        <p:tav tm="100000">
                                          <p:val>
                                            <p:fltVal val="0"/>
                                          </p:val>
                                        </p:tav>
                                      </p:tavLst>
                                    </p:anim>
                                    <p:animEffect transition="in" filter="fade">
                                      <p:cBhvr>
                                        <p:cTn id="30" dur="500"/>
                                        <p:tgtEl>
                                          <p:spTgt spid="277507"/>
                                        </p:tgtEl>
                                      </p:cBhvr>
                                    </p:animEffect>
                                  </p:childTnLst>
                                </p:cTn>
                              </p:par>
                            </p:childTnLst>
                          </p:cTn>
                        </p:par>
                      </p:childTnLst>
                    </p:cTn>
                  </p:par>
                  <p:par>
                    <p:cTn id="31" fill="hold">
                      <p:stCondLst>
                        <p:cond delay="indefinite"/>
                      </p:stCondLst>
                      <p:childTnLst>
                        <p:par>
                          <p:cTn id="32" fill="hold">
                            <p:stCondLst>
                              <p:cond delay="0"/>
                            </p:stCondLst>
                            <p:childTnLst>
                              <p:par>
                                <p:cTn id="33" presetID="49" presetClass="entr" presetSubtype="0" decel="10000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 calcmode="lin" valueType="num">
                                      <p:cBhvr>
                                        <p:cTn id="37" dur="500" fill="hold"/>
                                        <p:tgtEl>
                                          <p:spTgt spid="2"/>
                                        </p:tgtEl>
                                        <p:attrNameLst>
                                          <p:attrName>style.rotation</p:attrName>
                                        </p:attrNameLst>
                                      </p:cBhvr>
                                      <p:tavLst>
                                        <p:tav tm="0">
                                          <p:val>
                                            <p:fltVal val="360"/>
                                          </p:val>
                                        </p:tav>
                                        <p:tav tm="100000">
                                          <p:val>
                                            <p:fltVal val="0"/>
                                          </p:val>
                                        </p:tav>
                                      </p:tavLst>
                                    </p:anim>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7" grpId="0"/>
      <p:bldP spid="277508" grpId="0"/>
      <p:bldP spid="277509" grpId="0"/>
      <p:bldP spid="277514" grpId="0"/>
      <p:bldP spid="27751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6200" y="0"/>
            <a:ext cx="9296400" cy="6934200"/>
          </a:xfrm>
          <a:noFill/>
          <a:extLst>
            <a:ext uri="{909E8E84-426E-40dd-AFC4-6F175D3DCCD1}">
              <a14:hiddenFill xmlns:a14="http://schemas.microsoft.com/office/drawing/2010/main" xmlns="">
                <a:solidFill>
                  <a:srgbClr val="FFFFFF"/>
                </a:solidFill>
              </a14:hiddenFill>
            </a:ext>
          </a:extLst>
        </p:spPr>
      </p:pic>
      <p:sp>
        <p:nvSpPr>
          <p:cNvPr id="28679" name="Rectangle 7"/>
          <p:cNvSpPr>
            <a:spLocks noGrp="1" noChangeArrowheads="1"/>
          </p:cNvSpPr>
          <p:nvPr>
            <p:ph type="title"/>
          </p:nvPr>
        </p:nvSpPr>
        <p:spPr>
          <a:xfrm>
            <a:off x="152400" y="76200"/>
            <a:ext cx="3276600" cy="1752600"/>
          </a:xfrm>
          <a:solidFill>
            <a:srgbClr val="663300"/>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4000" b="0" dirty="0">
                <a:ea typeface="ＭＳ Ｐゴシック" charset="0"/>
              </a:rPr>
              <a:t>Mountains </a:t>
            </a:r>
            <a:br>
              <a:rPr lang="en-US" sz="4000" b="0" dirty="0">
                <a:ea typeface="ＭＳ Ｐゴシック" charset="0"/>
              </a:rPr>
            </a:br>
            <a:r>
              <a:rPr lang="en-US" sz="4000" b="0" dirty="0">
                <a:ea typeface="ＭＳ Ｐゴシック" charset="0"/>
              </a:rPr>
              <a:t>in Israel</a:t>
            </a:r>
          </a:p>
        </p:txBody>
      </p:sp>
      <p:grpSp>
        <p:nvGrpSpPr>
          <p:cNvPr id="46083" name="Group 58"/>
          <p:cNvGrpSpPr>
            <a:grpSpLocks/>
          </p:cNvGrpSpPr>
          <p:nvPr/>
        </p:nvGrpSpPr>
        <p:grpSpPr bwMode="auto">
          <a:xfrm>
            <a:off x="3581400" y="4616450"/>
            <a:ext cx="1724025" cy="889000"/>
            <a:chOff x="2880" y="2208"/>
            <a:chExt cx="960" cy="560"/>
          </a:xfrm>
        </p:grpSpPr>
        <p:sp>
          <p:nvSpPr>
            <p:cNvPr id="28720" name="Text Box 48"/>
            <p:cNvSpPr txBox="1">
              <a:spLocks noChangeArrowheads="1"/>
            </p:cNvSpPr>
            <p:nvPr/>
          </p:nvSpPr>
          <p:spPr bwMode="auto">
            <a:xfrm>
              <a:off x="2880" y="2400"/>
              <a:ext cx="86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Olives</a:t>
              </a:r>
            </a:p>
          </p:txBody>
        </p:sp>
        <p:sp>
          <p:nvSpPr>
            <p:cNvPr id="28726" name="Line 54"/>
            <p:cNvSpPr>
              <a:spLocks noChangeShapeType="1"/>
            </p:cNvSpPr>
            <p:nvPr/>
          </p:nvSpPr>
          <p:spPr bwMode="auto">
            <a:xfrm flipV="1">
              <a:off x="3696" y="220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grpSp>
      <p:sp>
        <p:nvSpPr>
          <p:cNvPr id="28733" name="Line 61"/>
          <p:cNvSpPr>
            <a:spLocks noChangeShapeType="1"/>
          </p:cNvSpPr>
          <p:nvPr/>
        </p:nvSpPr>
        <p:spPr bwMode="auto">
          <a:xfrm rot="16200000" flipV="1">
            <a:off x="6324578" y="76222"/>
            <a:ext cx="228600" cy="380956"/>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32" name="Text Box 60"/>
          <p:cNvSpPr txBox="1">
            <a:spLocks noChangeArrowheads="1"/>
          </p:cNvSpPr>
          <p:nvPr/>
        </p:nvSpPr>
        <p:spPr bwMode="auto">
          <a:xfrm>
            <a:off x="6580838" y="332656"/>
            <a:ext cx="1996425" cy="70788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000" b="0">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sz="3200" b="1">
                <a:solidFill>
                  <a:srgbClr val="FFFFFF"/>
                </a:solidFill>
                <a:ea typeface="ＭＳ Ｐゴシック" charset="0"/>
              </a:rPr>
              <a:t>Hermon</a:t>
            </a:r>
            <a:endParaRPr lang="en-US" b="1">
              <a:solidFill>
                <a:srgbClr val="FFFFFF"/>
              </a:solidFill>
              <a:ea typeface="ＭＳ Ｐゴシック" charset="0"/>
            </a:endParaRPr>
          </a:p>
        </p:txBody>
      </p:sp>
      <p:grpSp>
        <p:nvGrpSpPr>
          <p:cNvPr id="46085" name="Group 63"/>
          <p:cNvGrpSpPr>
            <a:grpSpLocks/>
          </p:cNvGrpSpPr>
          <p:nvPr/>
        </p:nvGrpSpPr>
        <p:grpSpPr bwMode="auto">
          <a:xfrm>
            <a:off x="5334000" y="1987550"/>
            <a:ext cx="2112963" cy="774700"/>
            <a:chOff x="3360" y="1252"/>
            <a:chExt cx="1176" cy="488"/>
          </a:xfrm>
        </p:grpSpPr>
        <p:sp>
          <p:nvSpPr>
            <p:cNvPr id="28727" name="Line 55"/>
            <p:cNvSpPr>
              <a:spLocks noChangeShapeType="1"/>
            </p:cNvSpPr>
            <p:nvPr/>
          </p:nvSpPr>
          <p:spPr bwMode="auto">
            <a:xfrm rot="16200000" flipV="1">
              <a:off x="3384" y="1228"/>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9" name="Text Box 47"/>
            <p:cNvSpPr txBox="1">
              <a:spLocks noChangeArrowheads="1"/>
            </p:cNvSpPr>
            <p:nvPr/>
          </p:nvSpPr>
          <p:spPr bwMode="auto">
            <a:xfrm>
              <a:off x="3528" y="1372"/>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Tabor</a:t>
              </a:r>
            </a:p>
          </p:txBody>
        </p:sp>
      </p:grpSp>
      <p:sp>
        <p:nvSpPr>
          <p:cNvPr id="28737" name="Line 65"/>
          <p:cNvSpPr>
            <a:spLocks noChangeShapeType="1"/>
          </p:cNvSpPr>
          <p:nvPr/>
        </p:nvSpPr>
        <p:spPr bwMode="auto">
          <a:xfrm rot="16200000" flipV="1">
            <a:off x="6230144" y="4672806"/>
            <a:ext cx="228600" cy="344488"/>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38" name="Text Box 66"/>
          <p:cNvSpPr txBox="1">
            <a:spLocks noChangeArrowheads="1"/>
          </p:cNvSpPr>
          <p:nvPr/>
        </p:nvSpPr>
        <p:spPr bwMode="auto">
          <a:xfrm>
            <a:off x="6438900" y="4921250"/>
            <a:ext cx="1811338" cy="584776"/>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Nebo</a:t>
            </a:r>
          </a:p>
        </p:txBody>
      </p:sp>
      <p:grpSp>
        <p:nvGrpSpPr>
          <p:cNvPr id="46088" name="Group 67"/>
          <p:cNvGrpSpPr>
            <a:grpSpLocks/>
          </p:cNvGrpSpPr>
          <p:nvPr/>
        </p:nvGrpSpPr>
        <p:grpSpPr bwMode="auto">
          <a:xfrm>
            <a:off x="3581400" y="2514600"/>
            <a:ext cx="1811338" cy="857250"/>
            <a:chOff x="2256" y="1584"/>
            <a:chExt cx="1008" cy="540"/>
          </a:xfrm>
        </p:grpSpPr>
        <p:sp>
          <p:nvSpPr>
            <p:cNvPr id="28723" name="Line 51"/>
            <p:cNvSpPr>
              <a:spLocks noChangeShapeType="1"/>
            </p:cNvSpPr>
            <p:nvPr/>
          </p:nvSpPr>
          <p:spPr bwMode="auto">
            <a:xfrm flipV="1">
              <a:off x="3120" y="1584"/>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6" name="Text Box 44"/>
            <p:cNvSpPr txBox="1">
              <a:spLocks noChangeArrowheads="1"/>
            </p:cNvSpPr>
            <p:nvPr/>
          </p:nvSpPr>
          <p:spPr bwMode="auto">
            <a:xfrm>
              <a:off x="2256" y="1756"/>
              <a:ext cx="912"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Gilboa</a:t>
              </a:r>
            </a:p>
          </p:txBody>
        </p:sp>
      </p:grpSp>
      <p:grpSp>
        <p:nvGrpSpPr>
          <p:cNvPr id="46089" name="Group 68"/>
          <p:cNvGrpSpPr>
            <a:grpSpLocks/>
          </p:cNvGrpSpPr>
          <p:nvPr/>
        </p:nvGrpSpPr>
        <p:grpSpPr bwMode="auto">
          <a:xfrm>
            <a:off x="2362200" y="1676400"/>
            <a:ext cx="1982788" cy="857250"/>
            <a:chOff x="1488" y="1056"/>
            <a:chExt cx="1104" cy="540"/>
          </a:xfrm>
        </p:grpSpPr>
        <p:sp>
          <p:nvSpPr>
            <p:cNvPr id="28721" name="Line 49"/>
            <p:cNvSpPr>
              <a:spLocks noChangeShapeType="1"/>
            </p:cNvSpPr>
            <p:nvPr/>
          </p:nvSpPr>
          <p:spPr bwMode="auto">
            <a:xfrm flipV="1">
              <a:off x="2448" y="1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7" name="Text Box 45"/>
            <p:cNvSpPr txBox="1">
              <a:spLocks noChangeArrowheads="1"/>
            </p:cNvSpPr>
            <p:nvPr/>
          </p:nvSpPr>
          <p:spPr bwMode="auto">
            <a:xfrm>
              <a:off x="1488" y="1228"/>
              <a:ext cx="1008"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Carmel</a:t>
              </a:r>
            </a:p>
          </p:txBody>
        </p:sp>
      </p:grpSp>
      <p:grpSp>
        <p:nvGrpSpPr>
          <p:cNvPr id="46090" name="Group 70"/>
          <p:cNvGrpSpPr>
            <a:grpSpLocks/>
          </p:cNvGrpSpPr>
          <p:nvPr/>
        </p:nvGrpSpPr>
        <p:grpSpPr bwMode="auto">
          <a:xfrm>
            <a:off x="5867400" y="5943600"/>
            <a:ext cx="1379538" cy="762000"/>
            <a:chOff x="3696" y="3744"/>
            <a:chExt cx="768" cy="480"/>
          </a:xfrm>
        </p:grpSpPr>
        <p:sp>
          <p:nvSpPr>
            <p:cNvPr id="28741" name="Line 69"/>
            <p:cNvSpPr>
              <a:spLocks noChangeShapeType="1"/>
            </p:cNvSpPr>
            <p:nvPr/>
          </p:nvSpPr>
          <p:spPr bwMode="auto">
            <a:xfrm rot="-5400000" flipH="1" flipV="1">
              <a:off x="3720" y="4056"/>
              <a:ext cx="144" cy="192"/>
            </a:xfrm>
            <a:prstGeom prst="line">
              <a:avLst/>
            </a:prstGeom>
            <a:noFill/>
            <a:ln w="57150">
              <a:solidFill>
                <a:srgbClr val="663300"/>
              </a:solidFill>
              <a:round/>
              <a:headEnd/>
              <a:tailEnd type="triangle" w="med" len="med"/>
            </a:ln>
            <a:effectLst>
              <a:outerShdw blurRad="63500" dist="38099" dir="2700000" algn="ctr" rotWithShape="0">
                <a:schemeClr val="bg2">
                  <a:alpha val="50000"/>
                </a:schemeClr>
              </a:outerShdw>
            </a:effectLst>
          </p:spPr>
          <p:txBody>
            <a:bodyPr>
              <a:spAutoFit/>
            </a:bodyPr>
            <a:lstStyle/>
            <a:p>
              <a:pPr>
                <a:defRPr/>
              </a:pPr>
              <a:endParaRPr lang="en-US">
                <a:solidFill>
                  <a:srgbClr val="FFFFFF"/>
                </a:solidFill>
                <a:latin typeface="Arial"/>
                <a:ea typeface="ＭＳ Ｐゴシック" charset="0"/>
                <a:cs typeface="Arial"/>
              </a:endParaRPr>
            </a:p>
          </p:txBody>
        </p:sp>
        <p:sp>
          <p:nvSpPr>
            <p:cNvPr id="28715" name="Text Box 43"/>
            <p:cNvSpPr txBox="1">
              <a:spLocks noChangeArrowheads="1"/>
            </p:cNvSpPr>
            <p:nvPr/>
          </p:nvSpPr>
          <p:spPr bwMode="auto">
            <a:xfrm>
              <a:off x="3840" y="3744"/>
              <a:ext cx="62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Hor</a:t>
              </a:r>
            </a:p>
          </p:txBody>
        </p:sp>
      </p:grpSp>
      <p:sp>
        <p:nvSpPr>
          <p:cNvPr id="24"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10</a:t>
            </a:r>
          </a:p>
        </p:txBody>
      </p:sp>
      <p:grpSp>
        <p:nvGrpSpPr>
          <p:cNvPr id="25" name="Group 58"/>
          <p:cNvGrpSpPr>
            <a:grpSpLocks/>
          </p:cNvGrpSpPr>
          <p:nvPr/>
        </p:nvGrpSpPr>
        <p:grpSpPr bwMode="auto">
          <a:xfrm>
            <a:off x="3131841" y="4155309"/>
            <a:ext cx="1727617" cy="584200"/>
            <a:chOff x="2880" y="2348"/>
            <a:chExt cx="962" cy="368"/>
          </a:xfrm>
        </p:grpSpPr>
        <p:sp>
          <p:nvSpPr>
            <p:cNvPr id="26" name="Text Box 48"/>
            <p:cNvSpPr txBox="1">
              <a:spLocks noChangeArrowheads="1"/>
            </p:cNvSpPr>
            <p:nvPr/>
          </p:nvSpPr>
          <p:spPr bwMode="auto">
            <a:xfrm>
              <a:off x="2880" y="2348"/>
              <a:ext cx="864" cy="368"/>
            </a:xfrm>
            <a:prstGeom prst="rect">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3200" b="1">
                  <a:solidFill>
                    <a:srgbClr val="FFFFFF"/>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fontAlgn="base">
                <a:spcBef>
                  <a:spcPct val="0"/>
                </a:spcBef>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r>
                <a:rPr lang="en-US">
                  <a:ea typeface="ＭＳ Ｐゴシック" charset="0"/>
                </a:rPr>
                <a:t>Zion</a:t>
              </a:r>
            </a:p>
          </p:txBody>
        </p:sp>
        <p:sp>
          <p:nvSpPr>
            <p:cNvPr id="27" name="Line 54"/>
            <p:cNvSpPr>
              <a:spLocks noChangeShapeType="1"/>
            </p:cNvSpPr>
            <p:nvPr/>
          </p:nvSpPr>
          <p:spPr bwMode="auto">
            <a:xfrm>
              <a:off x="3696" y="2445"/>
              <a:ext cx="146" cy="262"/>
            </a:xfrm>
            <a:prstGeom prst="line">
              <a:avLst/>
            </a:prstGeom>
            <a:solidFill>
              <a:srgbClr val="663300"/>
            </a:solidFill>
            <a:ln w="9525">
              <a:solidFill>
                <a:schemeClr val="bg2"/>
              </a:solidFill>
              <a:miter lim="800000"/>
              <a:headEnd/>
              <a:tailEnd/>
            </a:ln>
            <a:effectLst>
              <a:outerShdw blurRad="63500" dist="35921"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algn="ctr" eaLnBrk="1" fontAlgn="base" hangingPunct="1">
                <a:spcBef>
                  <a:spcPct val="0"/>
                </a:spcBef>
              </a:pPr>
              <a:endParaRPr lang="en-US" sz="3200" b="1">
                <a:solidFill>
                  <a:srgbClr val="FFFFFF"/>
                </a:solidFill>
                <a:effectLst>
                  <a:outerShdw blurRad="38100" dist="38100" dir="2700000" algn="tl">
                    <a:srgbClr val="000000"/>
                  </a:outerShdw>
                </a:effectLst>
                <a:latin typeface="Arial"/>
                <a:ea typeface="ＭＳ Ｐゴシック" charset="0"/>
                <a:cs typeface="Arial"/>
              </a:endParaRPr>
            </a:p>
          </p:txBody>
        </p:sp>
      </p:grpSp>
    </p:spTree>
    <p:extLst>
      <p:ext uri="{BB962C8B-B14F-4D97-AF65-F5344CB8AC3E}">
        <p14:creationId xmlns:p14="http://schemas.microsoft.com/office/powerpoint/2010/main" val="3056182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17809"/>
          <a:stretch>
            <a:fillRect/>
          </a:stretch>
        </p:blipFill>
        <p:spPr bwMode="auto">
          <a:xfrm>
            <a:off x="-76200" y="-84138"/>
            <a:ext cx="9525000" cy="709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371600" y="228600"/>
            <a:ext cx="7162800" cy="762000"/>
          </a:xfrm>
          <a:solidFill>
            <a:srgbClr val="FF0000"/>
          </a:solidFill>
          <a:ln>
            <a:solidFill>
              <a:schemeClr val="bg2"/>
            </a:solidFill>
          </a:ln>
        </p:spPr>
        <p:txBody>
          <a:bodyPr/>
          <a:lstStyle/>
          <a:p>
            <a:pPr eaLnBrk="1" hangingPunct="1">
              <a:defRPr/>
            </a:pPr>
            <a:r>
              <a:rPr lang="en-US" sz="4000"/>
              <a:t>Israel</a:t>
            </a:r>
            <a:r>
              <a:rPr lang="mr-IN" altLang="ja-JP" sz="4000"/>
              <a:t>'</a:t>
            </a:r>
            <a:r>
              <a:rPr lang="en-US" sz="4000"/>
              <a:t>s Strategic Location</a:t>
            </a:r>
          </a:p>
        </p:txBody>
      </p:sp>
      <p:sp>
        <p:nvSpPr>
          <p:cNvPr id="126979"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pPr>
            <a:endParaRPr lang="en-US" sz="1800">
              <a:solidFill>
                <a:srgbClr val="FF0000"/>
              </a:solidFill>
              <a:effectLst/>
            </a:endParaRPr>
          </a:p>
        </p:txBody>
      </p:sp>
      <p:sp>
        <p:nvSpPr>
          <p:cNvPr id="191493" name="AutoShape 5"/>
          <p:cNvSpPr>
            <a:spLocks noChangeArrowheads="1"/>
          </p:cNvSpPr>
          <p:nvPr/>
        </p:nvSpPr>
        <p:spPr bwMode="auto">
          <a:xfrm rot="6298269">
            <a:off x="4152900" y="1570038"/>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191494" name="AutoShape 6"/>
          <p:cNvSpPr>
            <a:spLocks noChangeArrowheads="1"/>
          </p:cNvSpPr>
          <p:nvPr/>
        </p:nvSpPr>
        <p:spPr bwMode="auto">
          <a:xfrm rot="7220944" flipV="1">
            <a:off x="5730875" y="2119313"/>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191495" name="AutoShape 7"/>
          <p:cNvSpPr>
            <a:spLocks noChangeArrowheads="1"/>
          </p:cNvSpPr>
          <p:nvPr/>
        </p:nvSpPr>
        <p:spPr bwMode="auto">
          <a:xfrm rot="17525952" flipV="1">
            <a:off x="3100388" y="4376737"/>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191496" name="Rectangle 8"/>
          <p:cNvSpPr>
            <a:spLocks noChangeArrowheads="1"/>
          </p:cNvSpPr>
          <p:nvPr/>
        </p:nvSpPr>
        <p:spPr bwMode="auto">
          <a:xfrm>
            <a:off x="0" y="2209800"/>
            <a:ext cx="3347864" cy="3883496"/>
          </a:xfrm>
          <a:prstGeom prst="rect">
            <a:avLst/>
          </a:prstGeom>
          <a:solidFill>
            <a:schemeClr val="bg1"/>
          </a:solidFill>
          <a:ln w="9525">
            <a:noFill/>
            <a:miter lim="800000"/>
            <a:headEnd/>
            <a:tailEnd/>
          </a:ln>
          <a:effectLst/>
        </p:spPr>
        <p:txBody>
          <a:bodyPr/>
          <a:lstStyle/>
          <a:p>
            <a:pPr marL="169863" eaLnBrk="1" fontAlgn="base" hangingPunct="1">
              <a:spcBef>
                <a:spcPct val="20000"/>
              </a:spcBef>
              <a:buClr>
                <a:schemeClr val="hlink"/>
              </a:buClr>
              <a:buSzPct val="70000"/>
              <a:buFont typeface="Wingdings" charset="0"/>
              <a:buNone/>
              <a:defRPr/>
            </a:pPr>
            <a:endParaRPr lang="en-US" sz="3200" b="1">
              <a:effectLst>
                <a:outerShdw blurRad="38100" dist="38100" dir="2700000" algn="tl">
                  <a:srgbClr val="000000"/>
                </a:outerShdw>
              </a:effectLst>
              <a:latin typeface="Arial"/>
              <a:cs typeface="Arial"/>
            </a:endParaRPr>
          </a:p>
          <a:p>
            <a:pPr marL="169863" eaLnBrk="1" fontAlgn="base" hangingPunct="1">
              <a:spcBef>
                <a:spcPct val="20000"/>
              </a:spcBef>
              <a:buClr>
                <a:schemeClr val="hlink"/>
              </a:buClr>
              <a:buSzPct val="70000"/>
              <a:buFont typeface="Wingdings" charset="0"/>
              <a:buNone/>
              <a:defRPr/>
            </a:pPr>
            <a:endParaRPr lang="en-US" sz="3200" b="1">
              <a:effectLst>
                <a:outerShdw blurRad="38100" dist="38100" dir="2700000" algn="tl">
                  <a:srgbClr val="000000"/>
                </a:outerShdw>
              </a:effectLst>
              <a:latin typeface="Arial"/>
              <a:cs typeface="Arial"/>
            </a:endParaRPr>
          </a:p>
          <a:p>
            <a:pPr marL="169863" eaLnBrk="1" fontAlgn="base" hangingPunct="1">
              <a:spcBef>
                <a:spcPct val="20000"/>
              </a:spcBef>
              <a:buClr>
                <a:schemeClr val="hlink"/>
              </a:buClr>
              <a:buSzPct val="70000"/>
              <a:buFont typeface="Wingdings" charset="0"/>
              <a:buNone/>
              <a:defRPr/>
            </a:pPr>
            <a:r>
              <a:rPr lang="en-US" sz="3200" b="1">
                <a:effectLst>
                  <a:outerShdw blurRad="38100" dist="38100" dir="2700000" algn="tl">
                    <a:srgbClr val="000000"/>
                  </a:outerShdw>
                </a:effectLst>
                <a:latin typeface="Arial"/>
                <a:cs typeface="Arial"/>
              </a:rPr>
              <a:t>How has God placed </a:t>
            </a:r>
            <a:r>
              <a:rPr lang="en-US" sz="3200" b="1" i="1">
                <a:effectLst>
                  <a:outerShdw blurRad="38100" dist="38100" dir="2700000" algn="tl">
                    <a:srgbClr val="000000"/>
                  </a:outerShdw>
                </a:effectLst>
                <a:latin typeface="Arial"/>
                <a:cs typeface="Arial"/>
              </a:rPr>
              <a:t>you</a:t>
            </a:r>
            <a:r>
              <a:rPr lang="en-US" sz="3200" b="1">
                <a:effectLst>
                  <a:outerShdw blurRad="38100" dist="38100" dir="2700000" algn="tl">
                    <a:srgbClr val="000000"/>
                  </a:outerShdw>
                </a:effectLst>
                <a:latin typeface="Arial"/>
                <a:cs typeface="Arial"/>
              </a:rPr>
              <a:t> in a strategic place for His purposes?</a:t>
            </a:r>
          </a:p>
        </p:txBody>
      </p:sp>
      <p:sp>
        <p:nvSpPr>
          <p:cNvPr id="126984" name="WordArt 9"/>
          <p:cNvSpPr>
            <a:spLocks noChangeArrowheads="1" noChangeShapeType="1" noTextEdit="1"/>
          </p:cNvSpPr>
          <p:nvPr/>
        </p:nvSpPr>
        <p:spPr bwMode="auto">
          <a:xfrm>
            <a:off x="-228600" y="1752600"/>
            <a:ext cx="3375025" cy="1676400"/>
          </a:xfrm>
          <a:prstGeom prst="rect">
            <a:avLst/>
          </a:prstGeom>
        </p:spPr>
        <p:txBody>
          <a:bodyPr wrap="none" fromWordArt="1">
            <a:prstTxWarp prst="textCascadeUp">
              <a:avLst>
                <a:gd name="adj" fmla="val 44444"/>
              </a:avLst>
            </a:prstTxWarp>
            <a:scene3d>
              <a:camera prst="legacyPerspectiveFront">
                <a:rot lat="20519994" lon="1080000" rev="0"/>
              </a:camera>
              <a:lightRig rig="legacyHarsh2" dir="b"/>
            </a:scene3d>
            <a:sp3d extrusionH="430200" prstMaterial="legacyMatte">
              <a:extrusionClr>
                <a:srgbClr val="FF6600"/>
              </a:extrusionClr>
            </a:sp3d>
          </a:bodyPr>
          <a:lstStyle/>
          <a:p>
            <a:pPr algn="ctr"/>
            <a:r>
              <a:rPr lang="en-US" kern="1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Thought Question:</a:t>
            </a:r>
          </a:p>
        </p:txBody>
      </p:sp>
      <p:sp>
        <p:nvSpPr>
          <p:cNvPr id="11"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34</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solidFill>
            <a:srgbClr val="000090"/>
          </a:solidFill>
          <a:ln w="9525">
            <a:solidFill>
              <a:schemeClr val="bg2"/>
            </a:solidFill>
            <a:miter lim="800000"/>
            <a:headEnd/>
            <a:tailEnd/>
          </a:ln>
          <a:effectLst/>
          <a:extLst>
            <a:ext uri="{909E8E84-426E-40dd-AFC4-6F175D3DCCD1}">
              <a14:hiddenFill xmlns:a14="http://schemas.microsoft.com/office/drawing/2010/main" xmlns="">
                <a:solidFill>
                  <a:srgbClr val="FFFFFF"/>
                </a:solidFill>
              </a14:hiddenFill>
            </a:ext>
          </a:extLst>
        </p:spPr>
      </p:pic>
      <p:sp>
        <p:nvSpPr>
          <p:cNvPr id="145411" name="Rectangle 3"/>
          <p:cNvSpPr>
            <a:spLocks noGrp="1" noChangeArrowheads="1"/>
          </p:cNvSpPr>
          <p:nvPr>
            <p:ph type="title"/>
          </p:nvPr>
        </p:nvSpPr>
        <p:spPr>
          <a:xfrm>
            <a:off x="0" y="0"/>
            <a:ext cx="3429000" cy="3657600"/>
          </a:xfrm>
          <a:solidFill>
            <a:srgbClr val="000090"/>
          </a:solidFill>
          <a:ln>
            <a:solidFill>
              <a:schemeClr val="bg2"/>
            </a:solidFill>
          </a:ln>
        </p:spPr>
        <p:txBody>
          <a:bodyPr/>
          <a:lstStyle/>
          <a:p>
            <a:pPr eaLnBrk="1" hangingPunct="1">
              <a:defRPr/>
            </a:pPr>
            <a:r>
              <a:rPr lang="en-US" sz="4000"/>
              <a:t>From </a:t>
            </a:r>
            <a:br>
              <a:rPr lang="en-US" sz="4000"/>
            </a:br>
            <a:r>
              <a:rPr lang="ja-JP" altLang="en-US" sz="4000"/>
              <a:t>“</a:t>
            </a:r>
            <a:r>
              <a:rPr lang="en-US" sz="4000"/>
              <a:t>Dan </a:t>
            </a:r>
            <a:br>
              <a:rPr lang="en-US" sz="4000"/>
            </a:br>
            <a:r>
              <a:rPr lang="en-US" sz="4000"/>
              <a:t>to Beersheba</a:t>
            </a:r>
            <a:r>
              <a:rPr lang="ja-JP" altLang="en-US" sz="4000"/>
              <a:t>”</a:t>
            </a:r>
            <a:endParaRPr lang="en-US" sz="4000"/>
          </a:p>
        </p:txBody>
      </p:sp>
      <p:sp>
        <p:nvSpPr>
          <p:cNvPr id="145412" name="Oval 4"/>
          <p:cNvSpPr>
            <a:spLocks noChangeArrowheads="1"/>
          </p:cNvSpPr>
          <p:nvPr/>
        </p:nvSpPr>
        <p:spPr bwMode="auto">
          <a:xfrm rot="784604">
            <a:off x="3592513" y="-63500"/>
            <a:ext cx="2576512" cy="7010400"/>
          </a:xfrm>
          <a:prstGeom prst="ellipse">
            <a:avLst/>
          </a:prstGeom>
          <a:noFill/>
          <a:ln w="28575">
            <a:solidFill>
              <a:srgbClr val="FF0000"/>
            </a:solidFill>
            <a:round/>
            <a:headEnd/>
            <a:tailEnd/>
          </a:ln>
          <a:effectLst/>
        </p:spPr>
        <p:txBody>
          <a:bodyPr wrap="none" anchor="ctr"/>
          <a:lstStyle/>
          <a:p>
            <a:pPr>
              <a:defRPr/>
            </a:pPr>
            <a:endParaRPr lang="en-US">
              <a:ea typeface="+mn-ea"/>
              <a:cs typeface="+mn-cs"/>
            </a:endParaRPr>
          </a:p>
        </p:txBody>
      </p:sp>
      <p:sp>
        <p:nvSpPr>
          <p:cNvPr id="145413" name="Text Box 5"/>
          <p:cNvSpPr txBox="1">
            <a:spLocks noChangeArrowheads="1"/>
          </p:cNvSpPr>
          <p:nvPr/>
        </p:nvSpPr>
        <p:spPr bwMode="auto">
          <a:xfrm>
            <a:off x="0" y="6216651"/>
            <a:ext cx="3429000" cy="740741"/>
          </a:xfrm>
          <a:prstGeom prst="rect">
            <a:avLst/>
          </a:prstGeom>
          <a:solidFill>
            <a:srgbClr val="000090"/>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defPPr>
              <a:defRPr lang="en-US"/>
            </a:defPPr>
            <a:lvl1pPr algn="ctr" eaLnBrk="1" fontAlgn="base" hangingPunct="1">
              <a:spcBef>
                <a:spcPct val="0"/>
              </a:spcBef>
              <a:defRPr sz="40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defRPr>
            </a:lvl2pPr>
            <a:lvl3pPr algn="ctr" fontAlgn="base">
              <a:spcBef>
                <a:spcPct val="0"/>
              </a:spcBef>
              <a:defRPr sz="4400" b="1">
                <a:solidFill>
                  <a:schemeClr val="tx2"/>
                </a:solidFill>
                <a:effectLst>
                  <a:outerShdw blurRad="38100" dist="38100" dir="2700000" algn="tl">
                    <a:srgbClr val="000000"/>
                  </a:outerShdw>
                </a:effectLst>
                <a:latin typeface="Arial" charset="0"/>
              </a:defRPr>
            </a:lvl3pPr>
            <a:lvl4pPr algn="ctr" fontAlgn="base">
              <a:spcBef>
                <a:spcPct val="0"/>
              </a:spcBef>
              <a:defRPr sz="4400" b="1">
                <a:solidFill>
                  <a:schemeClr val="tx2"/>
                </a:solidFill>
                <a:effectLst>
                  <a:outerShdw blurRad="38100" dist="38100" dir="2700000" algn="tl">
                    <a:srgbClr val="000000"/>
                  </a:outerShdw>
                </a:effectLst>
                <a:latin typeface="Arial" charset="0"/>
              </a:defRPr>
            </a:lvl4pPr>
            <a:lvl5pPr algn="ctr" fontAlgn="base">
              <a:spcBef>
                <a:spcPct val="0"/>
              </a:spcBef>
              <a:defRPr sz="4400" b="1">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r>
              <a:rPr lang="en-US"/>
              <a:t>Beersheba</a:t>
            </a:r>
          </a:p>
        </p:txBody>
      </p:sp>
      <p:sp>
        <p:nvSpPr>
          <p:cNvPr id="145415" name="Oval 7"/>
          <p:cNvSpPr>
            <a:spLocks noChangeArrowheads="1"/>
          </p:cNvSpPr>
          <p:nvPr/>
        </p:nvSpPr>
        <p:spPr bwMode="auto">
          <a:xfrm>
            <a:off x="3657600" y="6096000"/>
            <a:ext cx="304800" cy="304800"/>
          </a:xfrm>
          <a:prstGeom prst="ellipse">
            <a:avLst/>
          </a:prstGeom>
          <a:solidFill>
            <a:srgbClr val="0033CC"/>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ea typeface="+mn-ea"/>
              <a:cs typeface="+mn-cs"/>
            </a:endParaRPr>
          </a:p>
        </p:txBody>
      </p:sp>
      <p:sp>
        <p:nvSpPr>
          <p:cNvPr id="145416" name="Text Box 8"/>
          <p:cNvSpPr txBox="1">
            <a:spLocks noChangeArrowheads="1"/>
          </p:cNvSpPr>
          <p:nvPr/>
        </p:nvSpPr>
        <p:spPr bwMode="auto">
          <a:xfrm>
            <a:off x="6400800" y="0"/>
            <a:ext cx="1143000" cy="707886"/>
          </a:xfrm>
          <a:prstGeom prst="rect">
            <a:avLst/>
          </a:prstGeom>
          <a:solidFill>
            <a:srgbClr val="000090"/>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lvl1pPr algn="ctr" eaLnBrk="1" fontAlgn="base" hangingPunct="1">
              <a:spcBef>
                <a:spcPct val="0"/>
              </a:spcBef>
              <a:defRPr sz="4000" b="1">
                <a:solidFill>
                  <a:schemeClr val="tx2"/>
                </a:solidFill>
                <a:effectLst>
                  <a:outerShdw blurRad="38100" dist="38100" dir="2700000" algn="tl">
                    <a:srgbClr val="000000"/>
                  </a:outerShdw>
                </a:effectLst>
                <a:latin typeface="Arial"/>
                <a:cs typeface="Arial"/>
              </a:defRPr>
            </a:lvl1pPr>
            <a:lvl2pPr algn="ctr" fontAlgn="base">
              <a:spcBef>
                <a:spcPct val="0"/>
              </a:spcBef>
              <a:defRPr sz="4400" b="1">
                <a:solidFill>
                  <a:schemeClr val="tx2"/>
                </a:solidFill>
                <a:effectLst>
                  <a:outerShdw blurRad="38100" dist="38100" dir="2700000" algn="tl">
                    <a:srgbClr val="000000"/>
                  </a:outerShdw>
                </a:effectLst>
                <a:latin typeface="Arial" charset="0"/>
              </a:defRPr>
            </a:lvl2pPr>
            <a:lvl3pPr algn="ctr" fontAlgn="base">
              <a:spcBef>
                <a:spcPct val="0"/>
              </a:spcBef>
              <a:defRPr sz="4400" b="1">
                <a:solidFill>
                  <a:schemeClr val="tx2"/>
                </a:solidFill>
                <a:effectLst>
                  <a:outerShdw blurRad="38100" dist="38100" dir="2700000" algn="tl">
                    <a:srgbClr val="000000"/>
                  </a:outerShdw>
                </a:effectLst>
                <a:latin typeface="Arial" charset="0"/>
              </a:defRPr>
            </a:lvl3pPr>
            <a:lvl4pPr algn="ctr" fontAlgn="base">
              <a:spcBef>
                <a:spcPct val="0"/>
              </a:spcBef>
              <a:defRPr sz="4400" b="1">
                <a:solidFill>
                  <a:schemeClr val="tx2"/>
                </a:solidFill>
                <a:effectLst>
                  <a:outerShdw blurRad="38100" dist="38100" dir="2700000" algn="tl">
                    <a:srgbClr val="000000"/>
                  </a:outerShdw>
                </a:effectLst>
                <a:latin typeface="Arial" charset="0"/>
              </a:defRPr>
            </a:lvl4pPr>
            <a:lvl5pPr algn="ctr" fontAlgn="base">
              <a:spcBef>
                <a:spcPct val="0"/>
              </a:spcBef>
              <a:defRPr sz="4400" b="1">
                <a:solidFill>
                  <a:schemeClr val="tx2"/>
                </a:solidFill>
                <a:effectLst>
                  <a:outerShdw blurRad="38100" dist="38100" dir="2700000" algn="tl">
                    <a:srgbClr val="000000"/>
                  </a:outerShdw>
                </a:effectLst>
                <a:latin typeface="Arial" charset="0"/>
              </a:defRPr>
            </a:lvl5pPr>
            <a:lvl6pPr marL="457200" algn="ctr" fontAlgn="base">
              <a:spcBef>
                <a:spcPct val="0"/>
              </a:spcBef>
              <a:spcAft>
                <a:spcPct val="0"/>
              </a:spcAft>
              <a:defRPr sz="4400" b="1">
                <a:solidFill>
                  <a:schemeClr val="tx2"/>
                </a:solidFill>
                <a:effectLst>
                  <a:outerShdw blurRad="38100" dist="38100" dir="2700000" algn="tl">
                    <a:srgbClr val="000000"/>
                  </a:outerShdw>
                </a:effectLst>
              </a:defRPr>
            </a:lvl6pPr>
            <a:lvl7pPr marL="914400" algn="ctr" fontAlgn="base">
              <a:spcBef>
                <a:spcPct val="0"/>
              </a:spcBef>
              <a:spcAft>
                <a:spcPct val="0"/>
              </a:spcAft>
              <a:defRPr sz="4400" b="1">
                <a:solidFill>
                  <a:schemeClr val="tx2"/>
                </a:solidFill>
                <a:effectLst>
                  <a:outerShdw blurRad="38100" dist="38100" dir="2700000" algn="tl">
                    <a:srgbClr val="000000"/>
                  </a:outerShdw>
                </a:effectLst>
              </a:defRPr>
            </a:lvl7pPr>
            <a:lvl8pPr marL="1371600" algn="ctr" fontAlgn="base">
              <a:spcBef>
                <a:spcPct val="0"/>
              </a:spcBef>
              <a:spcAft>
                <a:spcPct val="0"/>
              </a:spcAft>
              <a:defRPr sz="4400" b="1">
                <a:solidFill>
                  <a:schemeClr val="tx2"/>
                </a:solidFill>
                <a:effectLst>
                  <a:outerShdw blurRad="38100" dist="38100" dir="2700000" algn="tl">
                    <a:srgbClr val="000000"/>
                  </a:outerShdw>
                </a:effectLst>
              </a:defRPr>
            </a:lvl8pPr>
            <a:lvl9pPr marL="1828800" algn="ctr" fontAlgn="base">
              <a:spcBef>
                <a:spcPct val="0"/>
              </a:spcBef>
              <a:spcAft>
                <a:spcPct val="0"/>
              </a:spcAft>
              <a:defRPr sz="4400" b="1">
                <a:solidFill>
                  <a:schemeClr val="tx2"/>
                </a:solidFill>
                <a:effectLst>
                  <a:outerShdw blurRad="38100" dist="38100" dir="2700000" algn="tl">
                    <a:srgbClr val="000000"/>
                  </a:outerShdw>
                </a:effectLst>
              </a:defRPr>
            </a:lvl9pPr>
          </a:lstStyle>
          <a:p>
            <a:r>
              <a:rPr lang="en-US"/>
              <a:t>Dan</a:t>
            </a:r>
          </a:p>
        </p:txBody>
      </p:sp>
      <p:sp>
        <p:nvSpPr>
          <p:cNvPr id="145417" name="Oval 9"/>
          <p:cNvSpPr>
            <a:spLocks noChangeArrowheads="1"/>
          </p:cNvSpPr>
          <p:nvPr/>
        </p:nvSpPr>
        <p:spPr bwMode="auto">
          <a:xfrm>
            <a:off x="5562600" y="228600"/>
            <a:ext cx="304800" cy="304800"/>
          </a:xfrm>
          <a:prstGeom prst="ellipse">
            <a:avLst/>
          </a:prstGeom>
          <a:solidFill>
            <a:srgbClr val="0033CC"/>
          </a:solidFill>
          <a:ln w="9525">
            <a:noFill/>
            <a:round/>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ea typeface="+mn-ea"/>
              <a:cs typeface="+mn-cs"/>
            </a:endParaRPr>
          </a:p>
        </p:txBody>
      </p:sp>
      <p:sp>
        <p:nvSpPr>
          <p:cNvPr id="10"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5411"/>
                                        </p:tgtEl>
                                        <p:attrNameLst>
                                          <p:attrName>style.visibility</p:attrName>
                                        </p:attrNameLst>
                                      </p:cBhvr>
                                      <p:to>
                                        <p:strVal val="visible"/>
                                      </p:to>
                                    </p:set>
                                    <p:animEffect transition="in" filter="fade">
                                      <p:cBhvr>
                                        <p:cTn id="7" dur="2000"/>
                                        <p:tgtEl>
                                          <p:spTgt spid="145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45412"/>
                                        </p:tgtEl>
                                        <p:attrNameLst>
                                          <p:attrName>style.visibility</p:attrName>
                                        </p:attrNameLst>
                                      </p:cBhvr>
                                      <p:to>
                                        <p:strVal val="visible"/>
                                      </p:to>
                                    </p:set>
                                    <p:animEffect transition="in" filter="wedge">
                                      <p:cBhvr>
                                        <p:cTn id="12" dur="20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animBg="1"/>
      <p:bldP spid="1454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62" name="Rectangle 26"/>
          <p:cNvSpPr>
            <a:spLocks noGrp="1" noChangeArrowheads="1"/>
          </p:cNvSpPr>
          <p:nvPr>
            <p:ph type="title" idx="4294967295"/>
          </p:nvPr>
        </p:nvSpPr>
        <p:spPr bwMode="auto">
          <a:xfrm>
            <a:off x="685800" y="609600"/>
            <a:ext cx="7772400" cy="1143000"/>
          </a:xfrm>
          <a:prstGeom prst="rect">
            <a:avLst/>
          </a:prstGeom>
          <a:ln>
            <a:miter lim="800000"/>
            <a:headEnd/>
            <a:tailEnd/>
          </a:ln>
        </p:spPr>
        <p:txBody>
          <a:bodyPr/>
          <a:lstStyle/>
          <a:p>
            <a:pPr eaLnBrk="1" hangingPunct="1">
              <a:defRPr/>
            </a:pPr>
            <a:r>
              <a:rPr lang="en-US">
                <a:latin typeface="Times" charset="0"/>
              </a:rPr>
              <a:t>Extremities of the Land</a:t>
            </a:r>
          </a:p>
        </p:txBody>
      </p:sp>
      <p:sp>
        <p:nvSpPr>
          <p:cNvPr id="142338" name="Text Box 2"/>
          <p:cNvSpPr txBox="1">
            <a:spLocks noChangeArrowheads="1"/>
          </p:cNvSpPr>
          <p:nvPr/>
        </p:nvSpPr>
        <p:spPr bwMode="auto">
          <a:xfrm>
            <a:off x="1787525" y="41275"/>
            <a:ext cx="3146425"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base">
              <a:defRPr/>
            </a:pPr>
            <a:r>
              <a:rPr lang="en-US" sz="1200" b="1">
                <a:effectLst/>
                <a:latin typeface="Comic Sans MS" charset="0"/>
              </a:rPr>
              <a:t>Josh. 3:1-12:24</a:t>
            </a:r>
            <a:endParaRPr lang="en-US" sz="800" b="1" u="sng">
              <a:solidFill>
                <a:srgbClr val="000000"/>
              </a:solidFill>
              <a:effectLst/>
              <a:latin typeface="Geneva" charset="0"/>
            </a:endParaRPr>
          </a:p>
        </p:txBody>
      </p:sp>
      <p:sp>
        <p:nvSpPr>
          <p:cNvPr id="131075" name="Text Box 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2000">
                <a:solidFill>
                  <a:srgbClr val="FFA27C"/>
                </a:solidFill>
                <a:effectLst/>
                <a:latin typeface="Comic Sans MS" charset="0"/>
              </a:rPr>
              <a:t> </a:t>
            </a:r>
          </a:p>
        </p:txBody>
      </p:sp>
      <p:pic>
        <p:nvPicPr>
          <p:cNvPr id="142340" name="Picture 4"/>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4200525" cy="3252788"/>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pic>
        <p:nvPicPr>
          <p:cNvPr id="142341" name="Picture 5"/>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42342" name="Rectangle 6"/>
          <p:cNvSpPr>
            <a:spLocks noChangeArrowheads="1"/>
          </p:cNvSpPr>
          <p:nvPr/>
        </p:nvSpPr>
        <p:spPr bwMode="auto">
          <a:xfrm>
            <a:off x="3883025" y="666750"/>
            <a:ext cx="4595813" cy="530225"/>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fontAlgn="base">
              <a:spcBef>
                <a:spcPct val="0"/>
              </a:spcBef>
              <a:defRPr/>
            </a:pPr>
            <a:r>
              <a:rPr lang="en-US" sz="2000" b="1">
                <a:solidFill>
                  <a:schemeClr val="bg2"/>
                </a:solidFill>
                <a:effectLst/>
                <a:latin typeface="Comic Sans MS" charset="0"/>
                <a:ea typeface="+mn-ea"/>
                <a:cs typeface="+mn-cs"/>
              </a:rPr>
              <a:t> </a:t>
            </a:r>
            <a:r>
              <a:rPr lang="en-US" sz="2400" b="1">
                <a:solidFill>
                  <a:schemeClr val="accent2"/>
                </a:solidFill>
                <a:effectLst/>
                <a:latin typeface="Comic Sans MS" charset="0"/>
                <a:ea typeface="+mn-ea"/>
                <a:cs typeface="+mn-cs"/>
              </a:rPr>
              <a:t>…from Dan in the North...</a:t>
            </a:r>
          </a:p>
        </p:txBody>
      </p:sp>
      <p:sp>
        <p:nvSpPr>
          <p:cNvPr id="142343" name="Rectangle 7"/>
          <p:cNvSpPr>
            <a:spLocks noChangeArrowheads="1"/>
          </p:cNvSpPr>
          <p:nvPr/>
        </p:nvSpPr>
        <p:spPr bwMode="auto">
          <a:xfrm>
            <a:off x="1254125" y="5770563"/>
            <a:ext cx="5116513" cy="530225"/>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fontAlgn="base">
              <a:spcBef>
                <a:spcPct val="0"/>
              </a:spcBef>
              <a:defRPr/>
            </a:pPr>
            <a:r>
              <a:rPr lang="en-US" sz="2000" b="1">
                <a:solidFill>
                  <a:schemeClr val="bg2"/>
                </a:solidFill>
                <a:effectLst/>
                <a:latin typeface="Comic Sans MS" charset="0"/>
                <a:ea typeface="+mn-ea"/>
                <a:cs typeface="+mn-cs"/>
              </a:rPr>
              <a:t> </a:t>
            </a:r>
            <a:r>
              <a:rPr lang="en-US" sz="2400" b="1">
                <a:solidFill>
                  <a:schemeClr val="accent2"/>
                </a:solidFill>
                <a:effectLst/>
                <a:latin typeface="Comic Sans MS" charset="0"/>
                <a:ea typeface="+mn-ea"/>
                <a:cs typeface="+mn-cs"/>
              </a:rPr>
              <a:t>…to Beersheba in the South...</a:t>
            </a:r>
          </a:p>
        </p:txBody>
      </p:sp>
      <p:sp>
        <p:nvSpPr>
          <p:cNvPr id="142344" name="Freeform 8"/>
          <p:cNvSpPr>
            <a:spLocks/>
          </p:cNvSpPr>
          <p:nvPr/>
        </p:nvSpPr>
        <p:spPr bwMode="auto">
          <a:xfrm>
            <a:off x="8599488" y="35814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42345" name="Rectangle 9"/>
          <p:cNvSpPr>
            <a:spLocks noChangeArrowheads="1"/>
          </p:cNvSpPr>
          <p:nvPr/>
        </p:nvSpPr>
        <p:spPr bwMode="auto">
          <a:xfrm>
            <a:off x="8180388" y="3911600"/>
            <a:ext cx="304800" cy="114300"/>
          </a:xfrm>
          <a:prstGeom prst="rect">
            <a:avLst/>
          </a:prstGeom>
          <a:solidFill>
            <a:srgbClr val="FFFF00"/>
          </a:solidFill>
          <a:ln w="12700">
            <a:noFill/>
            <a:miter lim="800000"/>
            <a:headEnd/>
            <a:tailEnd/>
          </a:ln>
          <a:effectLst/>
        </p:spPr>
        <p:txBody>
          <a:bodyPr wrap="none" anchor="ctr"/>
          <a:lstStyle/>
          <a:p>
            <a:pPr>
              <a:defRPr/>
            </a:pPr>
            <a:endParaRPr lang="en-US">
              <a:ea typeface="+mn-ea"/>
              <a:cs typeface="+mn-cs"/>
            </a:endParaRPr>
          </a:p>
        </p:txBody>
      </p:sp>
      <p:sp>
        <p:nvSpPr>
          <p:cNvPr id="142346" name="Freeform 10"/>
          <p:cNvSpPr>
            <a:spLocks/>
          </p:cNvSpPr>
          <p:nvPr/>
        </p:nvSpPr>
        <p:spPr bwMode="auto">
          <a:xfrm>
            <a:off x="8594725" y="35417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ea typeface="+mn-ea"/>
              <a:cs typeface="+mn-cs"/>
            </a:endParaRPr>
          </a:p>
        </p:txBody>
      </p:sp>
      <p:sp>
        <p:nvSpPr>
          <p:cNvPr id="142347" name="AutoShape 11"/>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a:effectLst/>
        </p:spPr>
        <p:txBody>
          <a:bodyPr wrap="none" anchor="ctr"/>
          <a:lstStyle/>
          <a:p>
            <a:pPr>
              <a:defRPr/>
            </a:pPr>
            <a:endParaRPr lang="en-US">
              <a:ea typeface="+mn-ea"/>
              <a:cs typeface="+mn-cs"/>
            </a:endParaRPr>
          </a:p>
        </p:txBody>
      </p:sp>
      <p:sp>
        <p:nvSpPr>
          <p:cNvPr id="142348" name="Rectangle 12"/>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ea typeface="+mn-ea"/>
              <a:cs typeface="+mn-cs"/>
            </a:endParaRPr>
          </a:p>
        </p:txBody>
      </p:sp>
      <p:sp>
        <p:nvSpPr>
          <p:cNvPr id="142349" name="Rectangle 13"/>
          <p:cNvSpPr>
            <a:spLocks noChangeArrowheads="1"/>
          </p:cNvSpPr>
          <p:nvPr/>
        </p:nvSpPr>
        <p:spPr bwMode="auto">
          <a:xfrm>
            <a:off x="8129588" y="3862388"/>
            <a:ext cx="514350" cy="190500"/>
          </a:xfrm>
          <a:prstGeom prst="rect">
            <a:avLst/>
          </a:prstGeom>
          <a:solidFill>
            <a:srgbClr val="FFFF00"/>
          </a:solidFill>
          <a:ln w="25400">
            <a:noFill/>
            <a:miter lim="800000"/>
            <a:headEnd/>
            <a:tailEnd/>
          </a:ln>
          <a:effectLst/>
        </p:spPr>
        <p:txBody>
          <a:bodyPr wrap="none" anchor="ctr"/>
          <a:lstStyle/>
          <a:p>
            <a:pPr>
              <a:defRPr/>
            </a:pPr>
            <a:endParaRPr lang="en-US">
              <a:ea typeface="+mn-ea"/>
              <a:cs typeface="+mn-cs"/>
            </a:endParaRPr>
          </a:p>
        </p:txBody>
      </p:sp>
      <p:sp>
        <p:nvSpPr>
          <p:cNvPr id="142350" name="AutoShape 14"/>
          <p:cNvSpPr>
            <a:spLocks noChangeArrowheads="1"/>
          </p:cNvSpPr>
          <p:nvPr/>
        </p:nvSpPr>
        <p:spPr bwMode="auto">
          <a:xfrm>
            <a:off x="8035925" y="3481388"/>
            <a:ext cx="711200" cy="290512"/>
          </a:xfrm>
          <a:prstGeom prst="roundRect">
            <a:avLst>
              <a:gd name="adj" fmla="val 16667"/>
            </a:avLst>
          </a:prstGeom>
          <a:solidFill>
            <a:srgbClr val="FFFF00"/>
          </a:solidFill>
          <a:ln w="38100">
            <a:noFill/>
            <a:round/>
            <a:headEnd/>
            <a:tailEnd/>
          </a:ln>
          <a:effectLst/>
        </p:spPr>
        <p:txBody>
          <a:bodyPr wrap="none" anchor="ctr"/>
          <a:lstStyle/>
          <a:p>
            <a:pPr>
              <a:defRPr/>
            </a:pPr>
            <a:endParaRPr lang="en-US">
              <a:ea typeface="+mn-ea"/>
              <a:cs typeface="+mn-cs"/>
            </a:endParaRPr>
          </a:p>
        </p:txBody>
      </p:sp>
      <p:sp>
        <p:nvSpPr>
          <p:cNvPr id="142351" name="Line 15"/>
          <p:cNvSpPr>
            <a:spLocks noChangeShapeType="1"/>
          </p:cNvSpPr>
          <p:nvPr/>
        </p:nvSpPr>
        <p:spPr bwMode="auto">
          <a:xfrm>
            <a:off x="8050213" y="3825875"/>
            <a:ext cx="8763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142352" name="Line 16"/>
          <p:cNvSpPr>
            <a:spLocks noChangeShapeType="1"/>
          </p:cNvSpPr>
          <p:nvPr/>
        </p:nvSpPr>
        <p:spPr bwMode="auto">
          <a:xfrm>
            <a:off x="8050213" y="4016375"/>
            <a:ext cx="876300" cy="0"/>
          </a:xfrm>
          <a:prstGeom prst="line">
            <a:avLst/>
          </a:prstGeom>
          <a:noFill/>
          <a:ln w="12700">
            <a:solidFill>
              <a:srgbClr val="000000"/>
            </a:solidFill>
            <a:round/>
            <a:headEnd/>
            <a:tailEnd/>
          </a:ln>
          <a:effectLst/>
        </p:spPr>
        <p:txBody>
          <a:bodyPr wrap="none" anchor="ctr"/>
          <a:lstStyle/>
          <a:p>
            <a:pPr>
              <a:defRPr/>
            </a:pPr>
            <a:endParaRPr lang="en-US">
              <a:ea typeface="+mn-ea"/>
              <a:cs typeface="+mn-cs"/>
            </a:endParaRPr>
          </a:p>
        </p:txBody>
      </p:sp>
      <p:sp>
        <p:nvSpPr>
          <p:cNvPr id="131089" name="Rectangle 17"/>
          <p:cNvSpPr>
            <a:spLocks noChangeArrowheads="1"/>
          </p:cNvSpPr>
          <p:nvPr/>
        </p:nvSpPr>
        <p:spPr bwMode="auto">
          <a:xfrm>
            <a:off x="8053388" y="3429000"/>
            <a:ext cx="6191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Chicago" charset="0"/>
              </a:rPr>
              <a:t>JOSHUA</a:t>
            </a:r>
          </a:p>
        </p:txBody>
      </p:sp>
      <p:sp>
        <p:nvSpPr>
          <p:cNvPr id="131090" name="Rectangle 18"/>
          <p:cNvSpPr>
            <a:spLocks noChangeArrowheads="1"/>
          </p:cNvSpPr>
          <p:nvPr/>
        </p:nvSpPr>
        <p:spPr bwMode="auto">
          <a:xfrm>
            <a:off x="8118475" y="3644900"/>
            <a:ext cx="7334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Jericho/Ai</a:t>
            </a:r>
          </a:p>
        </p:txBody>
      </p:sp>
      <p:sp>
        <p:nvSpPr>
          <p:cNvPr id="131091" name="Rectangle 19"/>
          <p:cNvSpPr>
            <a:spLocks noChangeArrowheads="1"/>
          </p:cNvSpPr>
          <p:nvPr/>
        </p:nvSpPr>
        <p:spPr bwMode="auto">
          <a:xfrm>
            <a:off x="8035925" y="3835400"/>
            <a:ext cx="898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fontAlgn="base">
              <a:spcBef>
                <a:spcPct val="0"/>
              </a:spcBef>
            </a:pPr>
            <a:r>
              <a:rPr lang="en-US" sz="900" b="1">
                <a:solidFill>
                  <a:srgbClr val="000000"/>
                </a:solidFill>
                <a:effectLst/>
                <a:latin typeface="Helvetica" charset="0"/>
              </a:rPr>
              <a:t>Land Divided</a:t>
            </a:r>
          </a:p>
        </p:txBody>
      </p:sp>
      <p:pic>
        <p:nvPicPr>
          <p:cNvPr id="142356" name="Picture 20"/>
          <p:cNvPicPr>
            <a:picLocks noChangeArrowheads="1"/>
          </p:cNvPicPr>
          <p:nvPr/>
        </p:nvPicPr>
        <p:blipFill>
          <a:blip r:embed="rId5"/>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blurRad="63500" dist="89803" dir="2700000" algn="ctr" rotWithShape="0">
              <a:schemeClr val="bg2">
                <a:alpha val="74998"/>
              </a:schemeClr>
            </a:outerShdw>
          </a:effectLst>
        </p:spPr>
      </p:pic>
      <p:sp>
        <p:nvSpPr>
          <p:cNvPr id="142357" name="AutoShape 2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66FF66">
                  <a:gamma/>
                  <a:shade val="0"/>
                  <a:invGamma/>
                </a:srgbClr>
              </a:gs>
            </a:gsLst>
            <a:lin ang="5400000" scaled="1"/>
          </a:gradFill>
          <a:ln w="12700">
            <a:solidFill>
              <a:srgbClr val="FF0000"/>
            </a:solidFill>
            <a:miter lim="800000"/>
            <a:headEnd/>
            <a:tailEnd/>
          </a:ln>
          <a:effectLst/>
        </p:spPr>
        <p:txBody>
          <a:bodyPr wrap="none" anchor="ctr"/>
          <a:lstStyle/>
          <a:p>
            <a:pPr>
              <a:defRPr/>
            </a:pPr>
            <a:endParaRPr lang="en-US">
              <a:ea typeface="+mn-ea"/>
              <a:cs typeface="+mn-cs"/>
            </a:endParaRPr>
          </a:p>
        </p:txBody>
      </p:sp>
      <p:sp>
        <p:nvSpPr>
          <p:cNvPr id="142358" name="AutoShape 2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66FF66">
                  <a:gamma/>
                  <a:shade val="0"/>
                  <a:invGamma/>
                </a:srgbClr>
              </a:gs>
              <a:gs pos="100000">
                <a:srgbClr val="66FF66"/>
              </a:gs>
            </a:gsLst>
            <a:lin ang="5400000" scaled="1"/>
          </a:gradFill>
          <a:ln w="12700">
            <a:solidFill>
              <a:srgbClr val="FF0000"/>
            </a:solidFill>
            <a:miter lim="800000"/>
            <a:headEnd/>
            <a:tailEnd/>
          </a:ln>
          <a:effectLst/>
        </p:spPr>
        <p:txBody>
          <a:bodyPr wrap="none" anchor="ctr"/>
          <a:lstStyle/>
          <a:p>
            <a:pPr>
              <a:defRPr/>
            </a:pPr>
            <a:endParaRPr lang="en-US">
              <a:ea typeface="+mn-ea"/>
              <a:cs typeface="+mn-cs"/>
            </a:endParaRPr>
          </a:p>
        </p:txBody>
      </p:sp>
      <p:sp>
        <p:nvSpPr>
          <p:cNvPr id="142359"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fontAlgn="base">
              <a:spcBef>
                <a:spcPct val="0"/>
              </a:spcBef>
              <a:defRPr/>
            </a:pPr>
            <a:r>
              <a:rPr lang="en-US" sz="1000" b="1">
                <a:effectLst>
                  <a:outerShdw blurRad="38100" dist="38100" dir="2700000" algn="tl">
                    <a:srgbClr val="000000"/>
                  </a:outerShdw>
                </a:effectLst>
                <a:latin typeface="Comic Sans MS" charset="0"/>
              </a:rPr>
              <a:t>43</a:t>
            </a:r>
          </a:p>
        </p:txBody>
      </p:sp>
      <p:sp>
        <p:nvSpPr>
          <p:cNvPr id="131096" name="Text Box 24"/>
          <p:cNvSpPr txBox="1">
            <a:spLocks noChangeArrowheads="1"/>
          </p:cNvSpPr>
          <p:nvPr/>
        </p:nvSpPr>
        <p:spPr bwMode="auto">
          <a:xfrm>
            <a:off x="6992938"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base"/>
            <a:r>
              <a:rPr lang="en-US" sz="1200" b="1">
                <a:effectLst/>
                <a:latin typeface="Arial" charset="0"/>
              </a:rPr>
              <a:t>Handbook pg. 29-31</a:t>
            </a:r>
          </a:p>
        </p:txBody>
      </p:sp>
      <p:sp>
        <p:nvSpPr>
          <p:cNvPr id="27"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36</a:t>
            </a: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2358"/>
                                        </p:tgtEl>
                                        <p:attrNameLst>
                                          <p:attrName>style.visibility</p:attrName>
                                        </p:attrNameLst>
                                      </p:cBhvr>
                                      <p:to>
                                        <p:strVal val="visible"/>
                                      </p:to>
                                    </p:set>
                                    <p:animEffect transition="in" filter="wipe(down)">
                                      <p:cBhvr>
                                        <p:cTn id="7" dur="500"/>
                                        <p:tgtEl>
                                          <p:spTgt spid="142358"/>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357"/>
                                        </p:tgtEl>
                                        <p:attrNameLst>
                                          <p:attrName>style.visibility</p:attrName>
                                        </p:attrNameLst>
                                      </p:cBhvr>
                                      <p:to>
                                        <p:strVal val="visible"/>
                                      </p:to>
                                    </p:set>
                                    <p:animEffect transition="in" filter="wipe(up)">
                                      <p:cBhvr>
                                        <p:cTn id="11" dur="500"/>
                                        <p:tgtEl>
                                          <p:spTgt spid="14235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142340"/>
                                        </p:tgtEl>
                                        <p:attrNameLst>
                                          <p:attrName>style.visibility</p:attrName>
                                        </p:attrNameLst>
                                      </p:cBhvr>
                                      <p:to>
                                        <p:strVal val="visible"/>
                                      </p:to>
                                    </p:set>
                                    <p:animEffect transition="in" filter="wipe(left)">
                                      <p:cBhvr>
                                        <p:cTn id="15" dur="500"/>
                                        <p:tgtEl>
                                          <p:spTgt spid="142340"/>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42342"/>
                                        </p:tgtEl>
                                        <p:attrNameLst>
                                          <p:attrName>style.visibility</p:attrName>
                                        </p:attrNameLst>
                                      </p:cBhvr>
                                      <p:to>
                                        <p:strVal val="visible"/>
                                      </p:to>
                                    </p:set>
                                    <p:animEffect transition="in" filter="dissolve">
                                      <p:cBhvr>
                                        <p:cTn id="19" dur="500"/>
                                        <p:tgtEl>
                                          <p:spTgt spid="142342"/>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2341"/>
                                        </p:tgtEl>
                                        <p:attrNameLst>
                                          <p:attrName>style.visibility</p:attrName>
                                        </p:attrNameLst>
                                      </p:cBhvr>
                                      <p:to>
                                        <p:strVal val="visible"/>
                                      </p:to>
                                    </p:set>
                                    <p:animEffect transition="in" filter="wipe(left)">
                                      <p:cBhvr>
                                        <p:cTn id="23" dur="500"/>
                                        <p:tgtEl>
                                          <p:spTgt spid="142341"/>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42343"/>
                                        </p:tgtEl>
                                        <p:attrNameLst>
                                          <p:attrName>style.visibility</p:attrName>
                                        </p:attrNameLst>
                                      </p:cBhvr>
                                      <p:to>
                                        <p:strVal val="visible"/>
                                      </p:to>
                                    </p:set>
                                    <p:animEffect transition="in" filter="dissolve">
                                      <p:cBhvr>
                                        <p:cTn id="27" dur="500"/>
                                        <p:tgtEl>
                                          <p:spTgt spid="142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2" grpId="0" animBg="1" autoUpdateAnimBg="0"/>
      <p:bldP spid="142343" grpId="0" animBg="1" autoUpdateAnimBg="0"/>
      <p:bldP spid="142357" grpId="0" animBg="1"/>
      <p:bldP spid="14235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9296400" cy="6858000"/>
          </a:xfrm>
          <a:noFill/>
          <a:extLst>
            <a:ext uri="{909E8E84-426E-40dd-AFC4-6F175D3DCCD1}">
              <a14:hiddenFill xmlns:a14="http://schemas.microsoft.com/office/drawing/2010/main" xmlns="">
                <a:solidFill>
                  <a:srgbClr val="FFFFFF"/>
                </a:solidFill>
              </a14:hiddenFill>
            </a:ext>
          </a:extLst>
        </p:spPr>
      </p:pic>
      <p:sp>
        <p:nvSpPr>
          <p:cNvPr id="99331" name="Text Box 3"/>
          <p:cNvSpPr txBox="1">
            <a:spLocks noChangeArrowheads="1"/>
          </p:cNvSpPr>
          <p:nvPr/>
        </p:nvSpPr>
        <p:spPr bwMode="auto">
          <a:xfrm>
            <a:off x="5791200" y="2482850"/>
            <a:ext cx="2819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G</a:t>
            </a:r>
          </a:p>
        </p:txBody>
      </p:sp>
      <p:sp>
        <p:nvSpPr>
          <p:cNvPr id="99332" name="Text Box 4"/>
          <p:cNvSpPr txBox="1">
            <a:spLocks noChangeArrowheads="1"/>
          </p:cNvSpPr>
          <p:nvPr/>
        </p:nvSpPr>
        <p:spPr bwMode="auto">
          <a:xfrm>
            <a:off x="5715000" y="3778250"/>
            <a:ext cx="2895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A</a:t>
            </a:r>
          </a:p>
        </p:txBody>
      </p:sp>
      <p:sp>
        <p:nvSpPr>
          <p:cNvPr id="99333" name="Text Box 5"/>
          <p:cNvSpPr txBox="1">
            <a:spLocks noChangeArrowheads="1"/>
          </p:cNvSpPr>
          <p:nvPr/>
        </p:nvSpPr>
        <p:spPr bwMode="auto">
          <a:xfrm>
            <a:off x="5791200" y="2482850"/>
            <a:ext cx="17780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Gilead</a:t>
            </a:r>
          </a:p>
        </p:txBody>
      </p:sp>
      <p:sp>
        <p:nvSpPr>
          <p:cNvPr id="99334" name="Text Box 6"/>
          <p:cNvSpPr txBox="1">
            <a:spLocks noChangeArrowheads="1"/>
          </p:cNvSpPr>
          <p:nvPr/>
        </p:nvSpPr>
        <p:spPr bwMode="auto">
          <a:xfrm>
            <a:off x="5715000" y="377825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Ammon</a:t>
            </a:r>
          </a:p>
        </p:txBody>
      </p:sp>
      <p:sp>
        <p:nvSpPr>
          <p:cNvPr id="99335" name="Rectangle 7"/>
          <p:cNvSpPr>
            <a:spLocks noGrp="1" noChangeArrowheads="1"/>
          </p:cNvSpPr>
          <p:nvPr>
            <p:ph type="title"/>
          </p:nvPr>
        </p:nvSpPr>
        <p:spPr>
          <a:xfrm>
            <a:off x="457200" y="228600"/>
            <a:ext cx="2895600" cy="2254250"/>
          </a:xfrm>
          <a:solidFill>
            <a:srgbClr val="008000"/>
          </a:solidFill>
          <a:ln>
            <a:solidFill>
              <a:schemeClr val="bg2"/>
            </a:solidFill>
          </a:ln>
        </p:spPr>
        <p:txBody>
          <a:bodyPr/>
          <a:lstStyle/>
          <a:p>
            <a:pPr eaLnBrk="1" hangingPunct="1">
              <a:defRPr/>
            </a:pPr>
            <a:r>
              <a:rPr lang="en-US" dirty="0">
                <a:latin typeface="Arial" panose="020B0604020202020204" pitchFamily="34" charset="0"/>
                <a:cs typeface="Arial" panose="020B0604020202020204" pitchFamily="34" charset="0"/>
              </a:rPr>
              <a:t>Regions of Israel (OT)</a:t>
            </a: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latin typeface="Arial" panose="020B0604020202020204" pitchFamily="34" charset="0"/>
                <a:cs typeface="Arial" panose="020B0604020202020204" pitchFamily="34" charset="0"/>
              </a:rPr>
              <a:t>Judah</a:t>
            </a:r>
          </a:p>
        </p:txBody>
      </p:sp>
      <p:sp>
        <p:nvSpPr>
          <p:cNvPr id="99337" name="Text Box 9"/>
          <p:cNvSpPr txBox="1">
            <a:spLocks noChangeArrowheads="1"/>
          </p:cNvSpPr>
          <p:nvPr/>
        </p:nvSpPr>
        <p:spPr bwMode="auto">
          <a:xfrm>
            <a:off x="3962400" y="23622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latin typeface="Arial" panose="020B0604020202020204" pitchFamily="34" charset="0"/>
                <a:cs typeface="Arial" panose="020B0604020202020204" pitchFamily="34" charset="0"/>
              </a:rPr>
              <a:t>Israel</a:t>
            </a: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latin typeface="Arial" panose="020B0604020202020204" pitchFamily="34" charset="0"/>
                <a:cs typeface="Arial" panose="020B0604020202020204" pitchFamily="34" charset="0"/>
              </a:rPr>
              <a:t>Galilee</a:t>
            </a: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a:r>
              <a:rPr lang="en-US" b="1">
                <a:solidFill>
                  <a:schemeClr val="bg2"/>
                </a:solidFill>
                <a:effectLst/>
                <a:latin typeface="Arial" panose="020B0604020202020204" pitchFamily="34" charset="0"/>
                <a:cs typeface="Arial" panose="020B0604020202020204" pitchFamily="34" charset="0"/>
              </a:rPr>
              <a:t>Bashan</a:t>
            </a:r>
          </a:p>
        </p:txBody>
      </p:sp>
      <p:sp>
        <p:nvSpPr>
          <p:cNvPr id="99340" name="Text Box 12"/>
          <p:cNvSpPr txBox="1">
            <a:spLocks noChangeArrowheads="1"/>
          </p:cNvSpPr>
          <p:nvPr/>
        </p:nvSpPr>
        <p:spPr bwMode="auto">
          <a:xfrm>
            <a:off x="5715000" y="5181600"/>
            <a:ext cx="16891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Moab</a:t>
            </a:r>
          </a:p>
        </p:txBody>
      </p:sp>
      <p:sp>
        <p:nvSpPr>
          <p:cNvPr id="99341" name="Text Box 13"/>
          <p:cNvSpPr txBox="1">
            <a:spLocks noChangeArrowheads="1"/>
          </p:cNvSpPr>
          <p:nvPr/>
        </p:nvSpPr>
        <p:spPr bwMode="auto">
          <a:xfrm>
            <a:off x="5715000" y="6324600"/>
            <a:ext cx="16891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Edom</a:t>
            </a:r>
          </a:p>
        </p:txBody>
      </p:sp>
      <p:sp>
        <p:nvSpPr>
          <p:cNvPr id="99342" name="Text Box 14"/>
          <p:cNvSpPr txBox="1">
            <a:spLocks noChangeArrowheads="1"/>
          </p:cNvSpPr>
          <p:nvPr/>
        </p:nvSpPr>
        <p:spPr bwMode="auto">
          <a:xfrm>
            <a:off x="5715000" y="5181600"/>
            <a:ext cx="2971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M</a:t>
            </a:r>
          </a:p>
        </p:txBody>
      </p:sp>
      <p:sp>
        <p:nvSpPr>
          <p:cNvPr id="99343" name="Text Box 15"/>
          <p:cNvSpPr txBox="1">
            <a:spLocks noChangeArrowheads="1"/>
          </p:cNvSpPr>
          <p:nvPr/>
        </p:nvSpPr>
        <p:spPr bwMode="auto">
          <a:xfrm>
            <a:off x="5715000" y="6324600"/>
            <a:ext cx="3276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r>
              <a:rPr lang="en-US" b="1">
                <a:solidFill>
                  <a:schemeClr val="bg2"/>
                </a:solidFill>
                <a:effectLst/>
                <a:latin typeface="Arial" panose="020B0604020202020204" pitchFamily="34" charset="0"/>
                <a:cs typeface="Arial" panose="020B0604020202020204" pitchFamily="34" charset="0"/>
              </a:rPr>
              <a:t>E</a:t>
            </a:r>
          </a:p>
        </p:txBody>
      </p:sp>
      <p:sp>
        <p:nvSpPr>
          <p:cNvPr id="17"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latin typeface="Arial" panose="020B0604020202020204" pitchFamily="34" charset="0"/>
                <a:cs typeface="Arial" panose="020B0604020202020204" pitchFamily="34" charset="0"/>
              </a:rPr>
              <a:t>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99331"/>
                                        </p:tgtEl>
                                        <p:attrNameLst>
                                          <p:attrName>style.visibility</p:attrName>
                                        </p:attrNameLst>
                                      </p:cBhvr>
                                      <p:to>
                                        <p:strVal val="visible"/>
                                      </p:to>
                                    </p:set>
                                    <p:anim calcmode="lin" valueType="num">
                                      <p:cBhvr>
                                        <p:cTn id="36" dur="1000" fill="hold"/>
                                        <p:tgtEl>
                                          <p:spTgt spid="99331"/>
                                        </p:tgtEl>
                                        <p:attrNameLst>
                                          <p:attrName>ppt_w</p:attrName>
                                        </p:attrNameLst>
                                      </p:cBhvr>
                                      <p:tavLst>
                                        <p:tav tm="0">
                                          <p:val>
                                            <p:fltVal val="0"/>
                                          </p:val>
                                        </p:tav>
                                        <p:tav tm="100000">
                                          <p:val>
                                            <p:strVal val="#ppt_w"/>
                                          </p:val>
                                        </p:tav>
                                      </p:tavLst>
                                    </p:anim>
                                    <p:anim calcmode="lin" valueType="num">
                                      <p:cBhvr>
                                        <p:cTn id="37" dur="1000" fill="hold"/>
                                        <p:tgtEl>
                                          <p:spTgt spid="99331"/>
                                        </p:tgtEl>
                                        <p:attrNameLst>
                                          <p:attrName>ppt_h</p:attrName>
                                        </p:attrNameLst>
                                      </p:cBhvr>
                                      <p:tavLst>
                                        <p:tav tm="0">
                                          <p:val>
                                            <p:fltVal val="0"/>
                                          </p:val>
                                        </p:tav>
                                        <p:tav tm="100000">
                                          <p:val>
                                            <p:strVal val="#ppt_h"/>
                                          </p:val>
                                        </p:tav>
                                      </p:tavLst>
                                    </p:anim>
                                    <p:anim calcmode="lin" valueType="num">
                                      <p:cBhvr>
                                        <p:cTn id="38" dur="1000" fill="hold"/>
                                        <p:tgtEl>
                                          <p:spTgt spid="99331"/>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99332"/>
                                        </p:tgtEl>
                                        <p:attrNameLst>
                                          <p:attrName>style.visibility</p:attrName>
                                        </p:attrNameLst>
                                      </p:cBhvr>
                                      <p:to>
                                        <p:strVal val="visible"/>
                                      </p:to>
                                    </p:set>
                                    <p:anim calcmode="lin" valueType="num">
                                      <p:cBhvr>
                                        <p:cTn id="44" dur="1000" fill="hold"/>
                                        <p:tgtEl>
                                          <p:spTgt spid="99332"/>
                                        </p:tgtEl>
                                        <p:attrNameLst>
                                          <p:attrName>ppt_w</p:attrName>
                                        </p:attrNameLst>
                                      </p:cBhvr>
                                      <p:tavLst>
                                        <p:tav tm="0">
                                          <p:val>
                                            <p:fltVal val="0"/>
                                          </p:val>
                                        </p:tav>
                                        <p:tav tm="100000">
                                          <p:val>
                                            <p:strVal val="#ppt_w"/>
                                          </p:val>
                                        </p:tav>
                                      </p:tavLst>
                                    </p:anim>
                                    <p:anim calcmode="lin" valueType="num">
                                      <p:cBhvr>
                                        <p:cTn id="45" dur="1000" fill="hold"/>
                                        <p:tgtEl>
                                          <p:spTgt spid="99332"/>
                                        </p:tgtEl>
                                        <p:attrNameLst>
                                          <p:attrName>ppt_h</p:attrName>
                                        </p:attrNameLst>
                                      </p:cBhvr>
                                      <p:tavLst>
                                        <p:tav tm="0">
                                          <p:val>
                                            <p:fltVal val="0"/>
                                          </p:val>
                                        </p:tav>
                                        <p:tav tm="100000">
                                          <p:val>
                                            <p:strVal val="#ppt_h"/>
                                          </p:val>
                                        </p:tav>
                                      </p:tavLst>
                                    </p:anim>
                                    <p:anim calcmode="lin" valueType="num">
                                      <p:cBhvr>
                                        <p:cTn id="46" dur="1000" fill="hold"/>
                                        <p:tgtEl>
                                          <p:spTgt spid="99332"/>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grpId="0"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5" presetClass="entr" presetSubtype="0" fill="hold" grpId="0"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5" presetClass="entr" presetSubtype="0" fill="hold" grpId="0" nodeType="clickEffect">
                                  <p:stCondLst>
                                    <p:cond delay="0"/>
                                  </p:stCondLst>
                                  <p:childTnLst>
                                    <p:set>
                                      <p:cBhvr>
                                        <p:cTn id="67" dur="1" fill="hold">
                                          <p:stCondLst>
                                            <p:cond delay="0"/>
                                          </p:stCondLst>
                                        </p:cTn>
                                        <p:tgtEl>
                                          <p:spTgt spid="99333"/>
                                        </p:tgtEl>
                                        <p:attrNameLst>
                                          <p:attrName>style.visibility</p:attrName>
                                        </p:attrNameLst>
                                      </p:cBhvr>
                                      <p:to>
                                        <p:strVal val="visible"/>
                                      </p:to>
                                    </p:set>
                                    <p:anim calcmode="lin" valueType="num">
                                      <p:cBhvr>
                                        <p:cTn id="68" dur="1000" fill="hold"/>
                                        <p:tgtEl>
                                          <p:spTgt spid="99333"/>
                                        </p:tgtEl>
                                        <p:attrNameLst>
                                          <p:attrName>ppt_w</p:attrName>
                                        </p:attrNameLst>
                                      </p:cBhvr>
                                      <p:tavLst>
                                        <p:tav tm="0">
                                          <p:val>
                                            <p:fltVal val="0"/>
                                          </p:val>
                                        </p:tav>
                                        <p:tav tm="100000">
                                          <p:val>
                                            <p:strVal val="#ppt_w"/>
                                          </p:val>
                                        </p:tav>
                                      </p:tavLst>
                                    </p:anim>
                                    <p:anim calcmode="lin" valueType="num">
                                      <p:cBhvr>
                                        <p:cTn id="69" dur="1000" fill="hold"/>
                                        <p:tgtEl>
                                          <p:spTgt spid="99333"/>
                                        </p:tgtEl>
                                        <p:attrNameLst>
                                          <p:attrName>ppt_h</p:attrName>
                                        </p:attrNameLst>
                                      </p:cBhvr>
                                      <p:tavLst>
                                        <p:tav tm="0">
                                          <p:val>
                                            <p:fltVal val="0"/>
                                          </p:val>
                                        </p:tav>
                                        <p:tav tm="100000">
                                          <p:val>
                                            <p:strVal val="#ppt_h"/>
                                          </p:val>
                                        </p:tav>
                                      </p:tavLst>
                                    </p:anim>
                                    <p:anim calcmode="lin" valueType="num">
                                      <p:cBhvr>
                                        <p:cTn id="70"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5" presetClass="entr" presetSubtype="0" fill="hold" grpId="0" nodeType="clickEffect">
                                  <p:stCondLst>
                                    <p:cond delay="0"/>
                                  </p:stCondLst>
                                  <p:childTnLst>
                                    <p:set>
                                      <p:cBhvr>
                                        <p:cTn id="75" dur="1" fill="hold">
                                          <p:stCondLst>
                                            <p:cond delay="0"/>
                                          </p:stCondLst>
                                        </p:cTn>
                                        <p:tgtEl>
                                          <p:spTgt spid="99334"/>
                                        </p:tgtEl>
                                        <p:attrNameLst>
                                          <p:attrName>style.visibility</p:attrName>
                                        </p:attrNameLst>
                                      </p:cBhvr>
                                      <p:to>
                                        <p:strVal val="visible"/>
                                      </p:to>
                                    </p:set>
                                    <p:anim calcmode="lin" valueType="num">
                                      <p:cBhvr>
                                        <p:cTn id="76" dur="1000" fill="hold"/>
                                        <p:tgtEl>
                                          <p:spTgt spid="99334"/>
                                        </p:tgtEl>
                                        <p:attrNameLst>
                                          <p:attrName>ppt_w</p:attrName>
                                        </p:attrNameLst>
                                      </p:cBhvr>
                                      <p:tavLst>
                                        <p:tav tm="0">
                                          <p:val>
                                            <p:fltVal val="0"/>
                                          </p:val>
                                        </p:tav>
                                        <p:tav tm="100000">
                                          <p:val>
                                            <p:strVal val="#ppt_w"/>
                                          </p:val>
                                        </p:tav>
                                      </p:tavLst>
                                    </p:anim>
                                    <p:anim calcmode="lin" valueType="num">
                                      <p:cBhvr>
                                        <p:cTn id="77" dur="1000" fill="hold"/>
                                        <p:tgtEl>
                                          <p:spTgt spid="99334"/>
                                        </p:tgtEl>
                                        <p:attrNameLst>
                                          <p:attrName>ppt_h</p:attrName>
                                        </p:attrNameLst>
                                      </p:cBhvr>
                                      <p:tavLst>
                                        <p:tav tm="0">
                                          <p:val>
                                            <p:fltVal val="0"/>
                                          </p:val>
                                        </p:tav>
                                        <p:tav tm="100000">
                                          <p:val>
                                            <p:strVal val="#ppt_h"/>
                                          </p:val>
                                        </p:tav>
                                      </p:tavLst>
                                    </p:anim>
                                    <p:anim calcmode="lin" valueType="num">
                                      <p:cBhvr>
                                        <p:cTn id="78"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15" presetClass="entr" presetSubtype="0" fill="hold" grpId="0" nodeType="clickEffect">
                                  <p:stCondLst>
                                    <p:cond delay="0"/>
                                  </p:stCondLst>
                                  <p:childTnLst>
                                    <p:set>
                                      <p:cBhvr>
                                        <p:cTn id="83" dur="1" fill="hold">
                                          <p:stCondLst>
                                            <p:cond delay="0"/>
                                          </p:stCondLst>
                                        </p:cTn>
                                        <p:tgtEl>
                                          <p:spTgt spid="99340"/>
                                        </p:tgtEl>
                                        <p:attrNameLst>
                                          <p:attrName>style.visibility</p:attrName>
                                        </p:attrNameLst>
                                      </p:cBhvr>
                                      <p:to>
                                        <p:strVal val="visible"/>
                                      </p:to>
                                    </p:set>
                                    <p:anim calcmode="lin" valueType="num">
                                      <p:cBhvr>
                                        <p:cTn id="84" dur="1000" fill="hold"/>
                                        <p:tgtEl>
                                          <p:spTgt spid="99340"/>
                                        </p:tgtEl>
                                        <p:attrNameLst>
                                          <p:attrName>ppt_w</p:attrName>
                                        </p:attrNameLst>
                                      </p:cBhvr>
                                      <p:tavLst>
                                        <p:tav tm="0">
                                          <p:val>
                                            <p:fltVal val="0"/>
                                          </p:val>
                                        </p:tav>
                                        <p:tav tm="100000">
                                          <p:val>
                                            <p:strVal val="#ppt_w"/>
                                          </p:val>
                                        </p:tav>
                                      </p:tavLst>
                                    </p:anim>
                                    <p:anim calcmode="lin" valueType="num">
                                      <p:cBhvr>
                                        <p:cTn id="85" dur="1000" fill="hold"/>
                                        <p:tgtEl>
                                          <p:spTgt spid="99340"/>
                                        </p:tgtEl>
                                        <p:attrNameLst>
                                          <p:attrName>ppt_h</p:attrName>
                                        </p:attrNameLst>
                                      </p:cBhvr>
                                      <p:tavLst>
                                        <p:tav tm="0">
                                          <p:val>
                                            <p:fltVal val="0"/>
                                          </p:val>
                                        </p:tav>
                                        <p:tav tm="100000">
                                          <p:val>
                                            <p:strVal val="#ppt_h"/>
                                          </p:val>
                                        </p:tav>
                                      </p:tavLst>
                                    </p:anim>
                                    <p:anim calcmode="lin" valueType="num">
                                      <p:cBhvr>
                                        <p:cTn id="86" dur="1000" fill="hold"/>
                                        <p:tgtEl>
                                          <p:spTgt spid="99340"/>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99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15" presetClass="entr" presetSubtype="0" fill="hold" grpId="0" nodeType="clickEffect">
                                  <p:stCondLst>
                                    <p:cond delay="0"/>
                                  </p:stCondLst>
                                  <p:childTnLst>
                                    <p:set>
                                      <p:cBhvr>
                                        <p:cTn id="91" dur="1" fill="hold">
                                          <p:stCondLst>
                                            <p:cond delay="0"/>
                                          </p:stCondLst>
                                        </p:cTn>
                                        <p:tgtEl>
                                          <p:spTgt spid="99341"/>
                                        </p:tgtEl>
                                        <p:attrNameLst>
                                          <p:attrName>style.visibility</p:attrName>
                                        </p:attrNameLst>
                                      </p:cBhvr>
                                      <p:to>
                                        <p:strVal val="visible"/>
                                      </p:to>
                                    </p:set>
                                    <p:anim calcmode="lin" valueType="num">
                                      <p:cBhvr>
                                        <p:cTn id="92" dur="1000" fill="hold"/>
                                        <p:tgtEl>
                                          <p:spTgt spid="99341"/>
                                        </p:tgtEl>
                                        <p:attrNameLst>
                                          <p:attrName>ppt_w</p:attrName>
                                        </p:attrNameLst>
                                      </p:cBhvr>
                                      <p:tavLst>
                                        <p:tav tm="0">
                                          <p:val>
                                            <p:fltVal val="0"/>
                                          </p:val>
                                        </p:tav>
                                        <p:tav tm="100000">
                                          <p:val>
                                            <p:strVal val="#ppt_w"/>
                                          </p:val>
                                        </p:tav>
                                      </p:tavLst>
                                    </p:anim>
                                    <p:anim calcmode="lin" valueType="num">
                                      <p:cBhvr>
                                        <p:cTn id="93" dur="1000" fill="hold"/>
                                        <p:tgtEl>
                                          <p:spTgt spid="99341"/>
                                        </p:tgtEl>
                                        <p:attrNameLst>
                                          <p:attrName>ppt_h</p:attrName>
                                        </p:attrNameLst>
                                      </p:cBhvr>
                                      <p:tavLst>
                                        <p:tav tm="0">
                                          <p:val>
                                            <p:fltVal val="0"/>
                                          </p:val>
                                        </p:tav>
                                        <p:tav tm="100000">
                                          <p:val>
                                            <p:strVal val="#ppt_h"/>
                                          </p:val>
                                        </p:tav>
                                      </p:tavLst>
                                    </p:anim>
                                    <p:anim calcmode="lin" valueType="num">
                                      <p:cBhvr>
                                        <p:cTn id="94" dur="1000" fill="hold"/>
                                        <p:tgtEl>
                                          <p:spTgt spid="99341"/>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993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p:bldP spid="99332" grpId="0"/>
      <p:bldP spid="99333" grpId="0"/>
      <p:bldP spid="99334" grpId="0"/>
      <p:bldP spid="99335" grpId="0" animBg="1"/>
      <p:bldP spid="99336" grpId="0"/>
      <p:bldP spid="99337" grpId="0"/>
      <p:bldP spid="99338" grpId="0"/>
      <p:bldP spid="99339" grpId="0"/>
      <p:bldP spid="99340" grpId="0"/>
      <p:bldP spid="99341" grpId="0"/>
      <p:bldP spid="99342" grpId="0"/>
      <p:bldP spid="9934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ChangeArrowheads="1"/>
          </p:cNvSpPr>
          <p:nvPr/>
        </p:nvSpPr>
        <p:spPr bwMode="auto">
          <a:xfrm>
            <a:off x="0" y="0"/>
            <a:ext cx="9144000" cy="685800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defRPr/>
            </a:pPr>
            <a:endParaRPr lang="en-US">
              <a:ea typeface="+mn-ea"/>
              <a:cs typeface="+mn-cs"/>
            </a:endParaRPr>
          </a:p>
        </p:txBody>
      </p:sp>
      <p:sp>
        <p:nvSpPr>
          <p:cNvPr id="327683" name="Rectangle 3"/>
          <p:cNvSpPr>
            <a:spLocks noGrp="1" noRot="1" noChangeArrowheads="1"/>
          </p:cNvSpPr>
          <p:nvPr>
            <p:ph type="title"/>
          </p:nvPr>
        </p:nvSpPr>
        <p:spPr>
          <a:xfrm>
            <a:off x="685800" y="2667000"/>
            <a:ext cx="8229600" cy="1143000"/>
          </a:xfrm>
        </p:spPr>
        <p:txBody>
          <a:bodyPr/>
          <a:lstStyle/>
          <a:p>
            <a:pPr eaLnBrk="1" hangingPunct="1">
              <a:defRPr/>
            </a:pPr>
            <a:r>
              <a:rPr lang="en-US" sz="18900">
                <a:latin typeface="Garamond" charset="0"/>
              </a:rPr>
              <a:t>Petra</a:t>
            </a:r>
            <a:endParaRPr lang="en-US">
              <a:latin typeface="Garamond"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4419600" y="533400"/>
            <a:ext cx="4953000" cy="1752600"/>
          </a:xfrm>
        </p:spPr>
        <p:txBody>
          <a:bodyPr/>
          <a:lstStyle/>
          <a:p>
            <a:pPr eaLnBrk="1" hangingPunct="1"/>
            <a:r>
              <a:rPr lang="en-US" b="1">
                <a:solidFill>
                  <a:srgbClr val="996633"/>
                </a:solidFill>
                <a:latin typeface="Times New Roman" charset="0"/>
              </a:rPr>
              <a:t>Geographical Setting</a:t>
            </a:r>
          </a:p>
        </p:txBody>
      </p:sp>
      <p:graphicFrame>
        <p:nvGraphicFramePr>
          <p:cNvPr id="137218" name="Object 2"/>
          <p:cNvGraphicFramePr>
            <a:graphicFrameLocks noChangeAspect="1"/>
          </p:cNvGraphicFramePr>
          <p:nvPr/>
        </p:nvGraphicFramePr>
        <p:xfrm>
          <a:off x="0" y="0"/>
          <a:ext cx="4946650"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t="3908" b="8163"/>
                      <a:stretch>
                        <a:fillRect/>
                      </a:stretch>
                    </p:blipFill>
                    <p:spPr bwMode="auto">
                      <a:xfrm>
                        <a:off x="0" y="0"/>
                        <a:ext cx="49466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22916"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422917"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800" b="1">
                <a:solidFill>
                  <a:schemeClr val="accent1"/>
                </a:solidFill>
                <a:effectLst/>
                <a:latin typeface="Times New Roman" charset="0"/>
              </a:rPr>
              <a:t>Edom</a:t>
            </a:r>
          </a:p>
        </p:txBody>
      </p:sp>
      <p:sp>
        <p:nvSpPr>
          <p:cNvPr id="137221" name="Text Box 6"/>
          <p:cNvSpPr txBox="1">
            <a:spLocks noChangeArrowheads="1"/>
          </p:cNvSpPr>
          <p:nvPr/>
        </p:nvSpPr>
        <p:spPr bwMode="auto">
          <a:xfrm>
            <a:off x="8305800" y="76200"/>
            <a:ext cx="8112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effectLst/>
                <a:latin typeface="Times New Roman" charset="0"/>
              </a:rPr>
              <a:t>444</a:t>
            </a:r>
          </a:p>
          <a:p>
            <a:pPr eaLnBrk="1" fontAlgn="base" hangingPunct="1">
              <a:spcBef>
                <a:spcPct val="0"/>
              </a:spcBef>
            </a:pPr>
            <a:r>
              <a:rPr lang="en-US" sz="2400" b="1">
                <a:effectLst/>
                <a:latin typeface="Times New Roman" charset="0"/>
              </a:rPr>
              <a:t>598d</a:t>
            </a:r>
          </a:p>
        </p:txBody>
      </p:sp>
      <p:sp>
        <p:nvSpPr>
          <p:cNvPr id="422919"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800" b="1">
                <a:solidFill>
                  <a:schemeClr val="accent1"/>
                </a:solidFill>
                <a:effectLst/>
                <a:latin typeface="Times New Roman" charset="0"/>
              </a:rPr>
              <a:t>Esau</a:t>
            </a:r>
          </a:p>
        </p:txBody>
      </p:sp>
      <p:sp>
        <p:nvSpPr>
          <p:cNvPr id="422920"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422921"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800" b="1">
                <a:solidFill>
                  <a:schemeClr val="accent1"/>
                </a:solidFill>
                <a:effectLst/>
                <a:latin typeface="Times New Roman" charset="0"/>
              </a:rPr>
              <a:t>Israel</a:t>
            </a:r>
          </a:p>
        </p:txBody>
      </p:sp>
      <p:sp>
        <p:nvSpPr>
          <p:cNvPr id="422922"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algn="ctr" eaLnBrk="1" fontAlgn="base" hangingPunct="1">
              <a:spcBef>
                <a:spcPct val="0"/>
              </a:spcBef>
            </a:pPr>
            <a:r>
              <a:rPr lang="en-US" sz="2800" b="1">
                <a:solidFill>
                  <a:schemeClr val="accent1"/>
                </a:solidFill>
                <a:effectLst/>
                <a:latin typeface="Times New Roman" charset="0"/>
              </a:rPr>
              <a:t>Jacob</a:t>
            </a:r>
          </a:p>
        </p:txBody>
      </p:sp>
      <p:sp>
        <p:nvSpPr>
          <p:cNvPr id="422923"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a:effectLst/>
        </p:spPr>
        <p:txBody>
          <a:bodyPr wrap="none" anchor="ctr"/>
          <a:lstStyle/>
          <a:p>
            <a:pPr>
              <a:defRPr/>
            </a:pPr>
            <a:endParaRPr lang="en-US">
              <a:ea typeface="+mn-ea"/>
              <a:cs typeface="+mn-cs"/>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22922"/>
                                        </p:tgtEl>
                                        <p:attrNameLst>
                                          <p:attrName>style.visibility</p:attrName>
                                        </p:attrNameLst>
                                      </p:cBhvr>
                                      <p:to>
                                        <p:strVal val="visible"/>
                                      </p:to>
                                    </p:set>
                                    <p:animEffect transition="in" filter="strips(downLeft)">
                                      <p:cBhvr>
                                        <p:cTn id="7" dur="500"/>
                                        <p:tgtEl>
                                          <p:spTgt spid="422922"/>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422919"/>
                                        </p:tgtEl>
                                        <p:attrNameLst>
                                          <p:attrName>style.visibility</p:attrName>
                                        </p:attrNameLst>
                                      </p:cBhvr>
                                      <p:to>
                                        <p:strVal val="visible"/>
                                      </p:to>
                                    </p:set>
                                    <p:animEffect transition="in" filter="strips(downLeft)">
                                      <p:cBhvr>
                                        <p:cTn id="11" dur="500"/>
                                        <p:tgtEl>
                                          <p:spTgt spid="4229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422923"/>
                                        </p:tgtEl>
                                        <p:attrNameLst>
                                          <p:attrName>style.visibility</p:attrName>
                                        </p:attrNameLst>
                                      </p:cBhvr>
                                      <p:to>
                                        <p:strVal val="visible"/>
                                      </p:to>
                                    </p:set>
                                    <p:animEffect transition="in" filter="wipe(up)">
                                      <p:cBhvr>
                                        <p:cTn id="16" dur="500"/>
                                        <p:tgtEl>
                                          <p:spTgt spid="422923"/>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422921"/>
                                        </p:tgtEl>
                                        <p:attrNameLst>
                                          <p:attrName>style.visibility</p:attrName>
                                        </p:attrNameLst>
                                      </p:cBhvr>
                                      <p:to>
                                        <p:strVal val="visible"/>
                                      </p:to>
                                    </p:set>
                                    <p:animEffect transition="in" filter="dissolve">
                                      <p:cBhvr>
                                        <p:cTn id="20" dur="500"/>
                                        <p:tgtEl>
                                          <p:spTgt spid="4229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22920"/>
                                        </p:tgtEl>
                                        <p:attrNameLst>
                                          <p:attrName>style.visibility</p:attrName>
                                        </p:attrNameLst>
                                      </p:cBhvr>
                                      <p:to>
                                        <p:strVal val="visible"/>
                                      </p:to>
                                    </p:set>
                                    <p:animEffect transition="in" filter="wipe(up)">
                                      <p:cBhvr>
                                        <p:cTn id="25" dur="500"/>
                                        <p:tgtEl>
                                          <p:spTgt spid="422920"/>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422917"/>
                                        </p:tgtEl>
                                        <p:attrNameLst>
                                          <p:attrName>style.visibility</p:attrName>
                                        </p:attrNameLst>
                                      </p:cBhvr>
                                      <p:to>
                                        <p:strVal val="visible"/>
                                      </p:to>
                                    </p:set>
                                    <p:animEffect transition="in" filter="dissolve">
                                      <p:cBhvr>
                                        <p:cTn id="29" dur="500"/>
                                        <p:tgtEl>
                                          <p:spTgt spid="422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7" grpId="0" animBg="1"/>
      <p:bldP spid="422919" grpId="0" animBg="1"/>
      <p:bldP spid="422920" grpId="0" animBg="1"/>
      <p:bldP spid="422921" grpId="0" animBg="1"/>
      <p:bldP spid="422922" grpId="0" animBg="1"/>
      <p:bldP spid="4229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6" name="Picture 3"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7" name="Rectangle 4"/>
          <p:cNvSpPr>
            <a:spLocks noGrp="1" noChangeArrowheads="1"/>
          </p:cNvSpPr>
          <p:nvPr>
            <p:ph type="title"/>
          </p:nvPr>
        </p:nvSpPr>
        <p:spPr>
          <a:xfrm>
            <a:off x="0" y="6172200"/>
            <a:ext cx="9144000" cy="685800"/>
          </a:xfrm>
          <a:solidFill>
            <a:srgbClr val="FFFFFF"/>
          </a:solidFill>
        </p:spPr>
        <p:txBody>
          <a:bodyPr/>
          <a:lstStyle/>
          <a:p>
            <a:pPr eaLnBrk="1" hangingPunct="1"/>
            <a:r>
              <a:rPr lang="en-US" b="1">
                <a:latin typeface="Times New Roman" charset="0"/>
              </a:rPr>
              <a:t>Imagine living in this terrain!</a:t>
            </a:r>
            <a:endParaRPr lang="en-US">
              <a:latin typeface="Times New Roman"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2"/>
          <p:cNvGrpSpPr>
            <a:grpSpLocks/>
          </p:cNvGrpSpPr>
          <p:nvPr/>
        </p:nvGrpSpPr>
        <p:grpSpPr bwMode="auto">
          <a:xfrm>
            <a:off x="0" y="0"/>
            <a:ext cx="9144000" cy="6858000"/>
            <a:chOff x="0" y="0"/>
            <a:chExt cx="5760" cy="4320"/>
          </a:xfrm>
        </p:grpSpPr>
        <p:pic>
          <p:nvPicPr>
            <p:cNvPr id="141316"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a:defRPr/>
              </a:pPr>
              <a:endParaRPr lang="en-US">
                <a:ea typeface="+mn-ea"/>
                <a:cs typeface="+mn-cs"/>
              </a:endParaRPr>
            </a:p>
          </p:txBody>
        </p:sp>
      </p:grpSp>
      <p:sp>
        <p:nvSpPr>
          <p:cNvPr id="141314" name="Rectangle 5"/>
          <p:cNvSpPr>
            <a:spLocks noGrp="1" noChangeArrowheads="1"/>
          </p:cNvSpPr>
          <p:nvPr>
            <p:ph type="title"/>
          </p:nvPr>
        </p:nvSpPr>
        <p:spPr>
          <a:xfrm>
            <a:off x="2160588" y="304800"/>
            <a:ext cx="7092950" cy="1447800"/>
          </a:xfrm>
        </p:spPr>
        <p:txBody>
          <a:bodyPr/>
          <a:lstStyle/>
          <a:p>
            <a:pPr eaLnBrk="1" hangingPunct="1"/>
            <a:r>
              <a:rPr lang="en-US" b="1">
                <a:solidFill>
                  <a:srgbClr val="F3E7F3"/>
                </a:solidFill>
                <a:latin typeface="Arial" panose="020B0604020202020204" pitchFamily="34" charset="0"/>
                <a:cs typeface="Arial" panose="020B0604020202020204" pitchFamily="34" charset="0"/>
              </a:rPr>
              <a:t>Who Lived at Petra?</a:t>
            </a:r>
            <a:endParaRPr lang="en-US" sz="4000" b="1">
              <a:latin typeface="Arial" panose="020B0604020202020204" pitchFamily="34" charset="0"/>
              <a:cs typeface="Arial" panose="020B0604020202020204" pitchFamily="34" charset="0"/>
            </a:endParaRPr>
          </a:p>
        </p:txBody>
      </p:sp>
      <p:sp>
        <p:nvSpPr>
          <p:cNvPr id="427014" name="Rectangle 6"/>
          <p:cNvSpPr>
            <a:spLocks noChangeArrowheads="1"/>
          </p:cNvSpPr>
          <p:nvPr/>
        </p:nvSpPr>
        <p:spPr bwMode="auto">
          <a:xfrm>
            <a:off x="2590800" y="1752600"/>
            <a:ext cx="6705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fontAlgn="base" hangingPunct="1">
              <a:spcBef>
                <a:spcPct val="20000"/>
              </a:spcBef>
              <a:buClr>
                <a:schemeClr val="tx2"/>
              </a:buClr>
              <a:buSzPct val="65000"/>
              <a:buFont typeface="Wingdings" charset="0"/>
              <a:buChar char="v"/>
            </a:pPr>
            <a:r>
              <a:rPr lang="en-US" sz="3200" b="1" dirty="0" err="1">
                <a:solidFill>
                  <a:srgbClr val="FFFF00"/>
                </a:solidFill>
                <a:effectLst/>
                <a:latin typeface="Arial" panose="020B0604020202020204" pitchFamily="34" charset="0"/>
                <a:cs typeface="Arial" panose="020B0604020202020204" pitchFamily="34" charset="0"/>
              </a:rPr>
              <a:t>Horites</a:t>
            </a:r>
            <a:r>
              <a:rPr lang="en-US" sz="2800" b="1" dirty="0">
                <a:solidFill>
                  <a:srgbClr val="F3E7F3"/>
                </a:solidFill>
                <a:effectLst/>
                <a:latin typeface="Arial" panose="020B0604020202020204" pitchFamily="34" charset="0"/>
                <a:cs typeface="Arial" panose="020B0604020202020204" pitchFamily="34" charset="0"/>
              </a:rPr>
              <a:t> (Gen. 14:6): </a:t>
            </a:r>
            <a:br>
              <a:rPr lang="en-US" sz="2800" b="1" dirty="0">
                <a:solidFill>
                  <a:srgbClr val="F3E7F3"/>
                </a:solidFill>
                <a:effectLst/>
                <a:latin typeface="Arial" panose="020B0604020202020204" pitchFamily="34" charset="0"/>
                <a:cs typeface="Arial" panose="020B0604020202020204" pitchFamily="34" charset="0"/>
              </a:rPr>
            </a:br>
            <a:r>
              <a:rPr lang="en-US" sz="2800" b="1" dirty="0">
                <a:solidFill>
                  <a:srgbClr val="F3E7F3"/>
                </a:solidFill>
                <a:effectLst/>
                <a:latin typeface="Arial" panose="020B0604020202020204" pitchFamily="34" charset="0"/>
                <a:cs typeface="Arial" panose="020B0604020202020204" pitchFamily="34" charset="0"/>
              </a:rPr>
              <a:t>Pre-1850 (</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hill country of Seir</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a:t>
            </a:r>
          </a:p>
          <a:p>
            <a:pPr marL="342900" indent="-342900" eaLnBrk="1" fontAlgn="base" hangingPunct="1">
              <a:spcBef>
                <a:spcPct val="20000"/>
              </a:spcBef>
              <a:buClr>
                <a:schemeClr val="tx2"/>
              </a:buClr>
              <a:buSzPct val="65000"/>
              <a:buFont typeface="Wingdings" charset="0"/>
              <a:buChar char="v"/>
            </a:pPr>
            <a:r>
              <a:rPr lang="en-US" sz="3200" b="1" dirty="0">
                <a:solidFill>
                  <a:srgbClr val="FFFF00"/>
                </a:solidFill>
                <a:effectLst/>
                <a:latin typeface="Arial" panose="020B0604020202020204" pitchFamily="34" charset="0"/>
                <a:cs typeface="Arial" panose="020B0604020202020204" pitchFamily="34" charset="0"/>
              </a:rPr>
              <a:t>Edomites</a:t>
            </a:r>
            <a:r>
              <a:rPr lang="en-US" sz="2800" b="1" dirty="0">
                <a:solidFill>
                  <a:srgbClr val="F3E7F3"/>
                </a:solidFill>
                <a:effectLst/>
                <a:latin typeface="Arial" panose="020B0604020202020204" pitchFamily="34" charset="0"/>
                <a:cs typeface="Arial" panose="020B0604020202020204" pitchFamily="34" charset="0"/>
              </a:rPr>
              <a:t> (Amos 1:12): </a:t>
            </a:r>
            <a:br>
              <a:rPr lang="en-US" sz="2800" b="1" dirty="0">
                <a:solidFill>
                  <a:srgbClr val="F3E7F3"/>
                </a:solidFill>
                <a:effectLst/>
                <a:latin typeface="Arial" panose="020B0604020202020204" pitchFamily="34" charset="0"/>
                <a:cs typeface="Arial" panose="020B0604020202020204" pitchFamily="34" charset="0"/>
              </a:rPr>
            </a:br>
            <a:r>
              <a:rPr lang="en-US" sz="2800" b="1" dirty="0">
                <a:solidFill>
                  <a:srgbClr val="F3E7F3"/>
                </a:solidFill>
                <a:effectLst/>
                <a:latin typeface="Arial" panose="020B0604020202020204" pitchFamily="34" charset="0"/>
                <a:cs typeface="Arial" panose="020B0604020202020204" pitchFamily="34" charset="0"/>
              </a:rPr>
              <a:t>1850-552 </a:t>
            </a:r>
            <a:r>
              <a:rPr lang="en-US" sz="2000" b="1" dirty="0">
                <a:solidFill>
                  <a:srgbClr val="F3E7F3"/>
                </a:solidFill>
                <a:effectLst/>
                <a:latin typeface="Arial" panose="020B0604020202020204" pitchFamily="34" charset="0"/>
                <a:cs typeface="Arial" panose="020B0604020202020204" pitchFamily="34" charset="0"/>
              </a:rPr>
              <a:t>BC</a:t>
            </a:r>
            <a:r>
              <a:rPr lang="en-US" sz="2800" b="1" dirty="0">
                <a:solidFill>
                  <a:srgbClr val="F3E7F3"/>
                </a:solidFill>
                <a:effectLst/>
                <a:latin typeface="Arial" panose="020B0604020202020204" pitchFamily="34" charset="0"/>
                <a:cs typeface="Arial" panose="020B0604020202020204" pitchFamily="34" charset="0"/>
              </a:rPr>
              <a:t> (</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err="1">
                <a:solidFill>
                  <a:srgbClr val="F3E7F3"/>
                </a:solidFill>
                <a:effectLst/>
                <a:latin typeface="Arial" panose="020B0604020202020204" pitchFamily="34" charset="0"/>
                <a:cs typeface="Arial" panose="020B0604020202020204" pitchFamily="34" charset="0"/>
              </a:rPr>
              <a:t>Sela</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 Heb. </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rock</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a:t>
            </a:r>
          </a:p>
          <a:p>
            <a:pPr marL="342900" indent="-342900" eaLnBrk="1" fontAlgn="base" hangingPunct="1">
              <a:spcBef>
                <a:spcPct val="20000"/>
              </a:spcBef>
              <a:buClr>
                <a:schemeClr val="tx2"/>
              </a:buClr>
              <a:buSzPct val="65000"/>
              <a:buFont typeface="Wingdings" charset="0"/>
              <a:buChar char="v"/>
            </a:pPr>
            <a:r>
              <a:rPr lang="en-US" sz="3200" b="1" dirty="0">
                <a:solidFill>
                  <a:srgbClr val="FFFF00"/>
                </a:solidFill>
                <a:effectLst/>
                <a:latin typeface="Arial" panose="020B0604020202020204" pitchFamily="34" charset="0"/>
                <a:cs typeface="Arial" panose="020B0604020202020204" pitchFamily="34" charset="0"/>
              </a:rPr>
              <a:t>Nabataeans</a:t>
            </a:r>
            <a:r>
              <a:rPr lang="en-US" sz="2800" b="1" dirty="0">
                <a:solidFill>
                  <a:srgbClr val="F3E7F3"/>
                </a:solidFill>
                <a:effectLst/>
                <a:latin typeface="Arial" panose="020B0604020202020204" pitchFamily="34" charset="0"/>
                <a:cs typeface="Arial" panose="020B0604020202020204" pitchFamily="34" charset="0"/>
              </a:rPr>
              <a:t> (not in Bible)</a:t>
            </a:r>
            <a:br>
              <a:rPr lang="en-US" sz="2800" b="1" dirty="0">
                <a:solidFill>
                  <a:srgbClr val="F3E7F3"/>
                </a:solidFill>
                <a:effectLst/>
                <a:latin typeface="Arial" panose="020B0604020202020204" pitchFamily="34" charset="0"/>
                <a:cs typeface="Arial" panose="020B0604020202020204" pitchFamily="34" charset="0"/>
              </a:rPr>
            </a:br>
            <a:r>
              <a:rPr lang="en-US" sz="2800" b="1" dirty="0">
                <a:solidFill>
                  <a:srgbClr val="F3E7F3"/>
                </a:solidFill>
                <a:effectLst/>
                <a:latin typeface="Arial" panose="020B0604020202020204" pitchFamily="34" charset="0"/>
                <a:cs typeface="Arial" panose="020B0604020202020204" pitchFamily="34" charset="0"/>
              </a:rPr>
              <a:t>552 </a:t>
            </a:r>
            <a:r>
              <a:rPr lang="en-US" sz="2000" b="1" dirty="0">
                <a:solidFill>
                  <a:srgbClr val="F3E7F3"/>
                </a:solidFill>
                <a:effectLst/>
                <a:latin typeface="Arial" panose="020B0604020202020204" pitchFamily="34" charset="0"/>
                <a:cs typeface="Arial" panose="020B0604020202020204" pitchFamily="34" charset="0"/>
              </a:rPr>
              <a:t>BC-AD</a:t>
            </a:r>
            <a:r>
              <a:rPr lang="en-US" sz="2800" b="1" dirty="0">
                <a:solidFill>
                  <a:srgbClr val="F3E7F3"/>
                </a:solidFill>
                <a:effectLst/>
                <a:latin typeface="Arial" panose="020B0604020202020204" pitchFamily="34" charset="0"/>
                <a:cs typeface="Arial" panose="020B0604020202020204" pitchFamily="34" charset="0"/>
              </a:rPr>
              <a:t> 106 (</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Petra</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 Gr. </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rock</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a:t>
            </a:r>
          </a:p>
          <a:p>
            <a:pPr marL="342900" indent="-342900" eaLnBrk="1" fontAlgn="base" hangingPunct="1">
              <a:spcBef>
                <a:spcPct val="20000"/>
              </a:spcBef>
              <a:buClr>
                <a:schemeClr val="tx2"/>
              </a:buClr>
              <a:buSzPct val="65000"/>
              <a:buFont typeface="Wingdings" charset="0"/>
              <a:buChar char="v"/>
            </a:pPr>
            <a:r>
              <a:rPr lang="en-US" b="1" dirty="0">
                <a:solidFill>
                  <a:srgbClr val="FFFF00"/>
                </a:solidFill>
                <a:effectLst/>
                <a:latin typeface="Arial" panose="020B0604020202020204" pitchFamily="34" charset="0"/>
                <a:cs typeface="Arial" panose="020B0604020202020204" pitchFamily="34" charset="0"/>
              </a:rPr>
              <a:t>Romans</a:t>
            </a:r>
            <a:r>
              <a:rPr lang="en-US" sz="2800" b="1" dirty="0">
                <a:solidFill>
                  <a:srgbClr val="F3E7F3"/>
                </a:solidFill>
                <a:effectLst/>
                <a:latin typeface="Arial" panose="020B0604020202020204" pitchFamily="34" charset="0"/>
                <a:cs typeface="Arial" panose="020B0604020202020204" pitchFamily="34" charset="0"/>
              </a:rPr>
              <a:t> (post-NT)</a:t>
            </a:r>
            <a:br>
              <a:rPr lang="en-US" sz="2800" b="1" dirty="0">
                <a:solidFill>
                  <a:srgbClr val="F3E7F3"/>
                </a:solidFill>
                <a:effectLst/>
                <a:latin typeface="Arial" panose="020B0604020202020204" pitchFamily="34" charset="0"/>
                <a:cs typeface="Arial" panose="020B0604020202020204" pitchFamily="34" charset="0"/>
              </a:rPr>
            </a:br>
            <a:r>
              <a:rPr lang="en-US" sz="2800" b="1" dirty="0">
                <a:solidFill>
                  <a:srgbClr val="F3E7F3"/>
                </a:solidFill>
                <a:effectLst/>
                <a:latin typeface="Arial" panose="020B0604020202020204" pitchFamily="34" charset="0"/>
                <a:cs typeface="Arial" panose="020B0604020202020204" pitchFamily="34" charset="0"/>
              </a:rPr>
              <a:t>Post-</a:t>
            </a:r>
            <a:r>
              <a:rPr lang="en-US" sz="2000" b="1" dirty="0">
                <a:solidFill>
                  <a:srgbClr val="F3E7F3"/>
                </a:solidFill>
                <a:effectLst/>
                <a:latin typeface="Arial" panose="020B0604020202020204" pitchFamily="34" charset="0"/>
                <a:cs typeface="Arial" panose="020B0604020202020204" pitchFamily="34" charset="0"/>
              </a:rPr>
              <a:t>AD</a:t>
            </a:r>
            <a:r>
              <a:rPr lang="en-US" sz="2800" b="1" dirty="0">
                <a:solidFill>
                  <a:srgbClr val="F3E7F3"/>
                </a:solidFill>
                <a:effectLst/>
                <a:latin typeface="Arial" panose="020B0604020202020204" pitchFamily="34" charset="0"/>
                <a:cs typeface="Arial" panose="020B0604020202020204" pitchFamily="34" charset="0"/>
              </a:rPr>
              <a:t> 106 (</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err="1">
                <a:solidFill>
                  <a:srgbClr val="F3E7F3"/>
                </a:solidFill>
                <a:effectLst/>
                <a:latin typeface="Arial" panose="020B0604020202020204" pitchFamily="34" charset="0"/>
                <a:cs typeface="Arial" panose="020B0604020202020204" pitchFamily="34" charset="0"/>
              </a:rPr>
              <a:t>Hadriana</a:t>
            </a:r>
            <a:r>
              <a:rPr lang="ja-JP" altLang="en-US" sz="2800" b="1">
                <a:solidFill>
                  <a:srgbClr val="F3E7F3"/>
                </a:solidFill>
                <a:effectLst/>
                <a:latin typeface="Arial" panose="020B0604020202020204" pitchFamily="34" charset="0"/>
                <a:cs typeface="Arial" panose="020B0604020202020204" pitchFamily="34" charset="0"/>
              </a:rPr>
              <a:t>”</a:t>
            </a:r>
            <a:r>
              <a:rPr lang="en-US" altLang="ja-JP" sz="2800" b="1" dirty="0">
                <a:solidFill>
                  <a:srgbClr val="F3E7F3"/>
                </a:solidFill>
                <a:effectLst/>
                <a:latin typeface="Arial" panose="020B0604020202020204" pitchFamily="34" charset="0"/>
                <a:cs typeface="Arial" panose="020B0604020202020204" pitchFamily="34" charset="0"/>
              </a:rPr>
              <a:t>)</a:t>
            </a:r>
            <a:endParaRPr lang="en-US" sz="2800" b="1" dirty="0">
              <a:solidFill>
                <a:srgbClr val="F3E7F3"/>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ctrTitle"/>
          </p:nvPr>
        </p:nvSpPr>
        <p:spPr>
          <a:xfrm>
            <a:off x="4648200" y="0"/>
            <a:ext cx="3352800" cy="4572000"/>
          </a:xfrm>
        </p:spPr>
        <p:txBody>
          <a:bodyPr/>
          <a:lstStyle/>
          <a:p>
            <a:pPr eaLnBrk="1" hangingPunct="1"/>
            <a:r>
              <a:rPr lang="en-US" sz="4800" b="1">
                <a:latin typeface="Times New Roman" charset="0"/>
              </a:rPr>
              <a:t>National Geographic has several articles on Petra back to 1907</a:t>
            </a:r>
            <a:endParaRPr lang="en-US">
              <a:latin typeface="Times New Roman" charset="0"/>
            </a:endParaRPr>
          </a:p>
        </p:txBody>
      </p:sp>
      <p:sp>
        <p:nvSpPr>
          <p:cNvPr id="143362"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en-US">
                <a:latin typeface="Times New Roman" charset="0"/>
              </a:rPr>
              <a:t>Here</a:t>
            </a:r>
            <a:r>
              <a:rPr lang="mr-IN" altLang="ja-JP">
                <a:latin typeface="Times New Roman" charset="0"/>
              </a:rPr>
              <a:t>'</a:t>
            </a:r>
            <a:r>
              <a:rPr lang="en-US" altLang="ja-JP">
                <a:latin typeface="Times New Roman" charset="0"/>
              </a:rPr>
              <a:t>s Dec. 1998</a:t>
            </a:r>
            <a:endParaRPr lang="en-US">
              <a:latin typeface="Times New Roman" charset="0"/>
            </a:endParaRPr>
          </a:p>
        </p:txBody>
      </p:sp>
      <p:pic>
        <p:nvPicPr>
          <p:cNvPr id="143363"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7" name="Freeform 6">
            <a:extLst>
              <a:ext uri="{FF2B5EF4-FFF2-40B4-BE49-F238E27FC236}">
                <a16:creationId xmlns:a16="http://schemas.microsoft.com/office/drawing/2014/main" id="{0EB7BB9B-64D7-C546-A2BC-440AD81886E1}"/>
              </a:ext>
            </a:extLst>
          </p:cNvPr>
          <p:cNvSpPr/>
          <p:nvPr/>
        </p:nvSpPr>
        <p:spPr bwMode="auto">
          <a:xfrm>
            <a:off x="5770844" y="1382591"/>
            <a:ext cx="109182" cy="81292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4" name="Explosion 1 3"/>
          <p:cNvSpPr/>
          <p:nvPr/>
        </p:nvSpPr>
        <p:spPr bwMode="auto">
          <a:xfrm>
            <a:off x="4560957" y="445369"/>
            <a:ext cx="2528957" cy="1619765"/>
          </a:xfrm>
          <a:prstGeom prst="irregularSeal1">
            <a:avLst/>
          </a:prstGeom>
          <a:solidFill>
            <a:srgbClr val="245336"/>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08" charset="0"/>
              <a:ea typeface="ＭＳ Ｐゴシック" charset="0"/>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Mesopotamian Cush First Noted in Genesis 2</a:t>
            </a:r>
            <a:endParaRPr kumimoji="1" lang="en-US" altLang="zh-CN" sz="1800" b="1" dirty="0">
              <a:solidFill>
                <a:schemeClr val="bg1"/>
              </a:solidFill>
              <a:latin typeface="Arial" charset="0"/>
            </a:endParaRPr>
          </a:p>
        </p:txBody>
      </p:sp>
      <p:sp>
        <p:nvSpPr>
          <p:cNvPr id="12" name="TextBox 11"/>
          <p:cNvSpPr txBox="1"/>
          <p:nvPr/>
        </p:nvSpPr>
        <p:spPr>
          <a:xfrm>
            <a:off x="4981109" y="901308"/>
            <a:ext cx="1436612"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Eden</a:t>
            </a:r>
          </a:p>
        </p:txBody>
      </p:sp>
      <p:sp>
        <p:nvSpPr>
          <p:cNvPr id="14" name="TextBox 13"/>
          <p:cNvSpPr txBox="1"/>
          <p:nvPr/>
        </p:nvSpPr>
        <p:spPr>
          <a:xfrm>
            <a:off x="518313" y="459426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Egypt</a:t>
            </a:r>
          </a:p>
        </p:txBody>
      </p:sp>
      <p:sp>
        <p:nvSpPr>
          <p:cNvPr id="18" name="TextBox 17"/>
          <p:cNvSpPr txBox="1"/>
          <p:nvPr/>
        </p:nvSpPr>
        <p:spPr>
          <a:xfrm>
            <a:off x="4280653" y="2780928"/>
            <a:ext cx="189186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Havilah?</a:t>
            </a:r>
          </a:p>
        </p:txBody>
      </p:sp>
      <p:sp>
        <p:nvSpPr>
          <p:cNvPr id="20" name="TextBox 19"/>
          <p:cNvSpPr txBox="1"/>
          <p:nvPr/>
        </p:nvSpPr>
        <p:spPr>
          <a:xfrm>
            <a:off x="572979" y="6131115"/>
            <a:ext cx="14366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Sudan</a:t>
            </a:r>
          </a:p>
        </p:txBody>
      </p:sp>
      <p:sp>
        <p:nvSpPr>
          <p:cNvPr id="22" name="TextBox 21"/>
          <p:cNvSpPr txBox="1"/>
          <p:nvPr/>
        </p:nvSpPr>
        <p:spPr>
          <a:xfrm>
            <a:off x="6360387" y="2784215"/>
            <a:ext cx="1459054"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Cush?</a:t>
            </a:r>
          </a:p>
        </p:txBody>
      </p:sp>
      <p:sp>
        <p:nvSpPr>
          <p:cNvPr id="16" name="Line Callout 1 (Accent Bar) 15">
            <a:extLst>
              <a:ext uri="{FF2B5EF4-FFF2-40B4-BE49-F238E27FC236}">
                <a16:creationId xmlns:a16="http://schemas.microsoft.com/office/drawing/2014/main" id="{6BEF5527-3989-F84E-BBAA-935CE5918789}"/>
              </a:ext>
            </a:extLst>
          </p:cNvPr>
          <p:cNvSpPr/>
          <p:nvPr/>
        </p:nvSpPr>
        <p:spPr bwMode="auto">
          <a:xfrm>
            <a:off x="2009591" y="3429000"/>
            <a:ext cx="7134409" cy="3413519"/>
          </a:xfrm>
          <a:prstGeom prst="accentCallout1">
            <a:avLst>
              <a:gd name="adj1" fmla="val 17243"/>
              <a:gd name="adj2" fmla="val -1626"/>
              <a:gd name="adj3" fmla="val -59222"/>
              <a:gd name="adj4" fmla="val 22200"/>
            </a:avLst>
          </a:prstGeom>
          <a:solidFill>
            <a:srgbClr val="00206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6" name="TextBox 5">
            <a:extLst>
              <a:ext uri="{FF2B5EF4-FFF2-40B4-BE49-F238E27FC236}">
                <a16:creationId xmlns:a16="http://schemas.microsoft.com/office/drawing/2014/main" id="{5C9D4389-CF0C-964C-9846-13B4BCB8DA39}"/>
              </a:ext>
            </a:extLst>
          </p:cNvPr>
          <p:cNvSpPr txBox="1"/>
          <p:nvPr/>
        </p:nvSpPr>
        <p:spPr>
          <a:xfrm>
            <a:off x="2051720" y="3429000"/>
            <a:ext cx="7134409" cy="3416320"/>
          </a:xfrm>
          <a:prstGeom prst="rect">
            <a:avLst/>
          </a:prstGeom>
          <a:noFill/>
        </p:spPr>
        <p:txBody>
          <a:bodyPr wrap="square" rtlCol="0">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“A river flowed from the land of Eden, watering the garden and then dividing into four branches.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mn-cs"/>
              </a:rPr>
              <a:t>11</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The first branch, called the Pishon, flowed around the entire land of Havilah, where gold is found.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mn-cs"/>
              </a:rPr>
              <a:t>12</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The gold of that land is exceptionally pure; aromatic resin and onyx stone are also found there.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mn-cs"/>
              </a:rPr>
              <a:t>13</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mn-cs"/>
              </a:rPr>
              <a:t>The second branch, called the Gihon, flowed around the entire land of Cush</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 (Genesis 2:10-13 NLT)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
        <p:nvSpPr>
          <p:cNvPr id="21" name="Freeform 20">
            <a:extLst>
              <a:ext uri="{FF2B5EF4-FFF2-40B4-BE49-F238E27FC236}">
                <a16:creationId xmlns:a16="http://schemas.microsoft.com/office/drawing/2014/main" id="{5DA5CB26-1F52-464C-BB5E-819ABAF2F8A6}"/>
              </a:ext>
            </a:extLst>
          </p:cNvPr>
          <p:cNvSpPr/>
          <p:nvPr/>
        </p:nvSpPr>
        <p:spPr bwMode="auto">
          <a:xfrm rot="3097679">
            <a:off x="5574840" y="2153629"/>
            <a:ext cx="93639" cy="646754"/>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23" name="Freeform 22">
            <a:extLst>
              <a:ext uri="{FF2B5EF4-FFF2-40B4-BE49-F238E27FC236}">
                <a16:creationId xmlns:a16="http://schemas.microsoft.com/office/drawing/2014/main" id="{7223846B-4204-544B-B4CF-34E213395EEB}"/>
              </a:ext>
            </a:extLst>
          </p:cNvPr>
          <p:cNvSpPr/>
          <p:nvPr/>
        </p:nvSpPr>
        <p:spPr bwMode="auto">
          <a:xfrm rot="19351571">
            <a:off x="6196671" y="2095716"/>
            <a:ext cx="86864" cy="697195"/>
          </a:xfrm>
          <a:custGeom>
            <a:avLst/>
            <a:gdLst>
              <a:gd name="connsiteX0" fmla="*/ 0 w 70338"/>
              <a:gd name="connsiteY0" fmla="*/ 0 h 527538"/>
              <a:gd name="connsiteX1" fmla="*/ 8792 w 70338"/>
              <a:gd name="connsiteY1" fmla="*/ 61546 h 527538"/>
              <a:gd name="connsiteX2" fmla="*/ 26376 w 70338"/>
              <a:gd name="connsiteY2" fmla="*/ 140677 h 527538"/>
              <a:gd name="connsiteX3" fmla="*/ 35169 w 70338"/>
              <a:gd name="connsiteY3" fmla="*/ 378069 h 527538"/>
              <a:gd name="connsiteX4" fmla="*/ 61546 w 70338"/>
              <a:gd name="connsiteY4" fmla="*/ 474784 h 527538"/>
              <a:gd name="connsiteX5" fmla="*/ 70338 w 70338"/>
              <a:gd name="connsiteY5" fmla="*/ 501161 h 527538"/>
              <a:gd name="connsiteX6" fmla="*/ 70338 w 70338"/>
              <a:gd name="connsiteY6" fmla="*/ 527538 h 52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38" h="527538">
                <a:moveTo>
                  <a:pt x="0" y="0"/>
                </a:moveTo>
                <a:cubicBezTo>
                  <a:pt x="2931" y="20515"/>
                  <a:pt x="5385" y="41104"/>
                  <a:pt x="8792" y="61546"/>
                </a:cubicBezTo>
                <a:cubicBezTo>
                  <a:pt x="14373" y="95034"/>
                  <a:pt x="18472" y="109060"/>
                  <a:pt x="26376" y="140677"/>
                </a:cubicBezTo>
                <a:cubicBezTo>
                  <a:pt x="29307" y="219808"/>
                  <a:pt x="30229" y="299038"/>
                  <a:pt x="35169" y="378069"/>
                </a:cubicBezTo>
                <a:cubicBezTo>
                  <a:pt x="37081" y="408664"/>
                  <a:pt x="52277" y="446976"/>
                  <a:pt x="61546" y="474784"/>
                </a:cubicBezTo>
                <a:cubicBezTo>
                  <a:pt x="64477" y="483576"/>
                  <a:pt x="70338" y="491893"/>
                  <a:pt x="70338" y="501161"/>
                </a:cubicBezTo>
                <a:lnTo>
                  <a:pt x="70338" y="527538"/>
                </a:lnTo>
              </a:path>
            </a:pathLst>
          </a:custGeom>
          <a:noFill/>
          <a:ln w="76200" cap="sq" cmpd="sng" algn="ctr">
            <a:solidFill>
              <a:schemeClr val="bg1"/>
            </a:solidFill>
            <a:prstDash val="solid"/>
            <a:round/>
            <a:headEnd type="none" w="sm" len="sm"/>
            <a:tailEnd type="none" w="sm" len="sm"/>
          </a:ln>
          <a:effectLst>
            <a:glow rad="228600">
              <a:schemeClr val="accent4">
                <a:satMod val="175000"/>
              </a:schemeClr>
            </a:glow>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ＭＳ Ｐゴシック" charset="0"/>
              <a:cs typeface="+mn-cs"/>
            </a:endParaRPr>
          </a:p>
        </p:txBody>
      </p:sp>
      <p:sp>
        <p:nvSpPr>
          <p:cNvPr id="3" name="TextBox 2">
            <a:extLst>
              <a:ext uri="{FF2B5EF4-FFF2-40B4-BE49-F238E27FC236}">
                <a16:creationId xmlns:a16="http://schemas.microsoft.com/office/drawing/2014/main" id="{6DBD3A55-26C2-0A25-79E8-1D7C63816E0B}"/>
              </a:ext>
            </a:extLst>
          </p:cNvPr>
          <p:cNvSpPr txBox="1"/>
          <p:nvPr/>
        </p:nvSpPr>
        <p:spPr>
          <a:xfrm rot="18834425">
            <a:off x="4507915" y="1965554"/>
            <a:ext cx="138211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Pishon</a:t>
            </a:r>
          </a:p>
        </p:txBody>
      </p:sp>
      <p:sp>
        <p:nvSpPr>
          <p:cNvPr id="5" name="TextBox 4">
            <a:extLst>
              <a:ext uri="{FF2B5EF4-FFF2-40B4-BE49-F238E27FC236}">
                <a16:creationId xmlns:a16="http://schemas.microsoft.com/office/drawing/2014/main" id="{630614BB-3742-7B4F-28C5-746AFEFC41A2}"/>
              </a:ext>
            </a:extLst>
          </p:cNvPr>
          <p:cNvSpPr txBox="1"/>
          <p:nvPr/>
        </p:nvSpPr>
        <p:spPr>
          <a:xfrm rot="2576718">
            <a:off x="6055057" y="1917953"/>
            <a:ext cx="1221809"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Gihon</a:t>
            </a:r>
          </a:p>
        </p:txBody>
      </p:sp>
    </p:spTree>
    <p:extLst>
      <p:ext uri="{BB962C8B-B14F-4D97-AF65-F5344CB8AC3E}">
        <p14:creationId xmlns:p14="http://schemas.microsoft.com/office/powerpoint/2010/main" val="11342136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linds(horizont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linds(horizontal)">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p:bldP spid="21" grpId="0" animBg="1"/>
      <p:bldP spid="23" grpId="0" animBg="1"/>
      <p:bldP spid="3"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ctrTitle"/>
          </p:nvPr>
        </p:nvSpPr>
        <p:spPr/>
        <p:txBody>
          <a:bodyPr/>
          <a:lstStyle/>
          <a:p>
            <a:pPr eaLnBrk="1" hangingPunct="1"/>
            <a:r>
              <a:rPr lang="en-US">
                <a:latin typeface="Times New Roman" charset="0"/>
              </a:rPr>
              <a:t>Petra Article Front Page</a:t>
            </a:r>
          </a:p>
        </p:txBody>
      </p:sp>
      <p:sp>
        <p:nvSpPr>
          <p:cNvPr id="145410"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grpSp>
        <p:nvGrpSpPr>
          <p:cNvPr id="145411" name="Group 4"/>
          <p:cNvGrpSpPr>
            <a:grpSpLocks/>
          </p:cNvGrpSpPr>
          <p:nvPr/>
        </p:nvGrpSpPr>
        <p:grpSpPr bwMode="auto">
          <a:xfrm>
            <a:off x="0" y="0"/>
            <a:ext cx="9144000" cy="7010400"/>
            <a:chOff x="0" y="0"/>
            <a:chExt cx="5760" cy="4416"/>
          </a:xfrm>
        </p:grpSpPr>
        <p:pic>
          <p:nvPicPr>
            <p:cNvPr id="145412" name="Picture 5"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60" cy="4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5413" name="Picture 6" descr="ArticleInt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0"/>
              <a:ext cx="2864" cy="4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 name="Rectangle 3"/>
          <p:cNvSpPr txBox="1">
            <a:spLocks noRot="1" noChangeArrowheads="1"/>
          </p:cNvSpPr>
          <p:nvPr/>
        </p:nvSpPr>
        <p:spPr bwMode="auto">
          <a:xfrm>
            <a:off x="72008" y="4827240"/>
            <a:ext cx="4572000" cy="1914128"/>
          </a:xfrm>
          <a:prstGeom prst="rect">
            <a:avLst/>
          </a:prstGeom>
          <a:solidFill>
            <a:schemeClr val="bg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en-US" sz="8000" b="1" i="0">
                <a:solidFill>
                  <a:srgbClr val="F6F4F2"/>
                </a:solidFill>
                <a:effectLst/>
              </a:rPr>
              <a:t>PETRA</a:t>
            </a:r>
            <a:endParaRPr lang="en-US" sz="2000" b="1" i="0">
              <a:solidFill>
                <a:srgbClr val="F6F4F2"/>
              </a:solidFill>
              <a:effectLs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p:spPr>
      </p:pic>
      <p:sp>
        <p:nvSpPr>
          <p:cNvPr id="433155" name="Rectangle 3"/>
          <p:cNvSpPr>
            <a:spLocks noGrp="1" noChangeArrowheads="1"/>
          </p:cNvSpPr>
          <p:nvPr>
            <p:ph type="title"/>
          </p:nvPr>
        </p:nvSpPr>
        <p:spPr>
          <a:xfrm>
            <a:off x="-76200" y="152400"/>
            <a:ext cx="4038600" cy="1143000"/>
          </a:xfrm>
          <a:solidFill>
            <a:schemeClr val="tx1"/>
          </a:solidFill>
        </p:spPr>
        <p:txBody>
          <a:bodyPr/>
          <a:lstStyle/>
          <a:p>
            <a:pPr eaLnBrk="1" hangingPunct="1"/>
            <a:r>
              <a:rPr lang="en-US" sz="4800" b="1">
                <a:solidFill>
                  <a:schemeClr val="accent1"/>
                </a:solidFill>
                <a:latin typeface="Times New Roman" charset="0"/>
              </a:rPr>
              <a:t>The Siq </a:t>
            </a:r>
            <a:br>
              <a:rPr lang="en-US" sz="4800" b="1">
                <a:solidFill>
                  <a:schemeClr val="accent1"/>
                </a:solidFill>
                <a:latin typeface="Times New Roman" charset="0"/>
              </a:rPr>
            </a:br>
            <a:r>
              <a:rPr lang="en-US" sz="3200" b="1">
                <a:solidFill>
                  <a:schemeClr val="accent1"/>
                </a:solidFill>
                <a:latin typeface="Times New Roman" charset="0"/>
              </a:rPr>
              <a:t>(pronounced </a:t>
            </a:r>
            <a:r>
              <a:rPr lang="ja-JP" altLang="en-US" sz="3200" b="1">
                <a:solidFill>
                  <a:schemeClr val="accent1"/>
                </a:solidFill>
                <a:latin typeface="Times New Roman" charset="0"/>
              </a:rPr>
              <a:t>“</a:t>
            </a:r>
            <a:r>
              <a:rPr lang="en-US" altLang="ja-JP" sz="3200" b="1">
                <a:solidFill>
                  <a:schemeClr val="accent1"/>
                </a:solidFill>
                <a:latin typeface="Times New Roman" charset="0"/>
              </a:rPr>
              <a:t>seek</a:t>
            </a:r>
            <a:r>
              <a:rPr lang="ja-JP" altLang="en-US" sz="3200" b="1">
                <a:solidFill>
                  <a:schemeClr val="accent1"/>
                </a:solidFill>
                <a:latin typeface="Times New Roman" charset="0"/>
              </a:rPr>
              <a:t>”</a:t>
            </a:r>
            <a:r>
              <a:rPr lang="en-US" altLang="ja-JP" sz="3200" b="1">
                <a:solidFill>
                  <a:schemeClr val="accent1"/>
                </a:solidFill>
                <a:latin typeface="Times New Roman" charset="0"/>
              </a:rPr>
              <a:t>)</a:t>
            </a:r>
            <a:endParaRPr lang="en-US" sz="3200" b="1">
              <a:solidFill>
                <a:schemeClr val="accent1"/>
              </a:solidFill>
              <a:latin typeface="Times New Roman" charset="0"/>
            </a:endParaRPr>
          </a:p>
        </p:txBody>
      </p:sp>
      <p:sp>
        <p:nvSpPr>
          <p:cNvPr id="433156" name="Rectangle 4"/>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fontAlgn="base" hangingPunct="1">
              <a:spcBef>
                <a:spcPct val="0"/>
              </a:spcBef>
            </a:pPr>
            <a:r>
              <a:rPr lang="en-US" sz="4400" b="1">
                <a:solidFill>
                  <a:schemeClr val="accent1"/>
                </a:solidFill>
                <a:effectLst/>
                <a:latin typeface="Times New Roman" charset="0"/>
              </a:rPr>
              <a:t>The only entrance to Petra</a:t>
            </a:r>
            <a:endParaRPr lang="en-US" sz="2800" b="1">
              <a:solidFill>
                <a:schemeClr val="accent1"/>
              </a:solidFill>
              <a:effectLst/>
              <a:latin typeface="Times New Roman" charset="0"/>
            </a:endParaRPr>
          </a:p>
        </p:txBody>
      </p:sp>
      <p:sp>
        <p:nvSpPr>
          <p:cNvPr id="433157" name="AutoShape 5"/>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66667"/>
            </a:avLst>
          </a:prstGeom>
          <a:solidFill>
            <a:srgbClr val="0033CC"/>
          </a:solidFill>
          <a:ln w="9525">
            <a:solidFill>
              <a:schemeClr val="tx1"/>
            </a:solidFill>
            <a:miter lim="800000"/>
            <a:headEnd/>
            <a:tailEnd/>
          </a:ln>
        </p:spPr>
        <p:txBody>
          <a:bodyPr wrap="none" anchor="ctr"/>
          <a:lstStyle/>
          <a:p>
            <a:pPr algn="ctr" eaLnBrk="1" fontAlgn="base" hangingPunct="1">
              <a:spcBef>
                <a:spcPct val="0"/>
              </a:spcBef>
            </a:pPr>
            <a:r>
              <a:rPr lang="en-US" b="1">
                <a:solidFill>
                  <a:schemeClr val="accent1"/>
                </a:solidFill>
                <a:effectLst/>
                <a:latin typeface="Times New Roman" charset="0"/>
              </a:rPr>
              <a:t>Water Course</a:t>
            </a:r>
          </a:p>
        </p:txBody>
      </p:sp>
      <p:sp>
        <p:nvSpPr>
          <p:cNvPr id="147461" name="Text Box 6"/>
          <p:cNvSpPr txBox="1">
            <a:spLocks noChangeArrowheads="1"/>
          </p:cNvSpPr>
          <p:nvPr/>
        </p:nvSpPr>
        <p:spPr bwMode="auto">
          <a:xfrm>
            <a:off x="8305800" y="76200"/>
            <a:ext cx="776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3155"/>
                                        </p:tgtEl>
                                        <p:attrNameLst>
                                          <p:attrName>style.visibility</p:attrName>
                                        </p:attrNameLst>
                                      </p:cBhvr>
                                      <p:to>
                                        <p:strVal val="visible"/>
                                      </p:to>
                                    </p:set>
                                    <p:animEffect transition="in" filter="dissolve">
                                      <p:cBhvr>
                                        <p:cTn id="7" dur="500"/>
                                        <p:tgtEl>
                                          <p:spTgt spid="4331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33156"/>
                                        </p:tgtEl>
                                        <p:attrNameLst>
                                          <p:attrName>style.visibility</p:attrName>
                                        </p:attrNameLst>
                                      </p:cBhvr>
                                      <p:to>
                                        <p:strVal val="visible"/>
                                      </p:to>
                                    </p:set>
                                    <p:animEffect transition="in" filter="dissolve">
                                      <p:cBhvr>
                                        <p:cTn id="12" dur="5000"/>
                                        <p:tgtEl>
                                          <p:spTgt spid="4331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433157"/>
                                        </p:tgtEl>
                                        <p:attrNameLst>
                                          <p:attrName>style.visibility</p:attrName>
                                        </p:attrNameLst>
                                      </p:cBhvr>
                                      <p:to>
                                        <p:strVal val="visible"/>
                                      </p:to>
                                    </p:set>
                                    <p:anim calcmode="lin" valueType="num">
                                      <p:cBhvr>
                                        <p:cTn id="17" dur="500" fill="hold"/>
                                        <p:tgtEl>
                                          <p:spTgt spid="433157"/>
                                        </p:tgtEl>
                                        <p:attrNameLst>
                                          <p:attrName>ppt_w</p:attrName>
                                        </p:attrNameLst>
                                      </p:cBhvr>
                                      <p:tavLst>
                                        <p:tav tm="0">
                                          <p:val>
                                            <p:fltVal val="0"/>
                                          </p:val>
                                        </p:tav>
                                        <p:tav tm="100000">
                                          <p:val>
                                            <p:strVal val="#ppt_w"/>
                                          </p:val>
                                        </p:tav>
                                      </p:tavLst>
                                    </p:anim>
                                    <p:anim calcmode="lin" valueType="num">
                                      <p:cBhvr>
                                        <p:cTn id="18" dur="500" fill="hold"/>
                                        <p:tgtEl>
                                          <p:spTgt spid="433157"/>
                                        </p:tgtEl>
                                        <p:attrNameLst>
                                          <p:attrName>ppt_h</p:attrName>
                                        </p:attrNameLst>
                                      </p:cBhvr>
                                      <p:tavLst>
                                        <p:tav tm="0">
                                          <p:val>
                                            <p:fltVal val="0"/>
                                          </p:val>
                                        </p:tav>
                                        <p:tav tm="100000">
                                          <p:val>
                                            <p:strVal val="#ppt_h"/>
                                          </p:val>
                                        </p:tav>
                                      </p:tavLst>
                                    </p:anim>
                                    <p:anim calcmode="lin" valueType="num">
                                      <p:cBhvr>
                                        <p:cTn id="19" dur="500" fill="hold"/>
                                        <p:tgtEl>
                                          <p:spTgt spid="433157"/>
                                        </p:tgtEl>
                                        <p:attrNameLst>
                                          <p:attrName>style.rotation</p:attrName>
                                        </p:attrNameLst>
                                      </p:cBhvr>
                                      <p:tavLst>
                                        <p:tav tm="0">
                                          <p:val>
                                            <p:fltVal val="360"/>
                                          </p:val>
                                        </p:tav>
                                        <p:tav tm="100000">
                                          <p:val>
                                            <p:fltVal val="0"/>
                                          </p:val>
                                        </p:tav>
                                      </p:tavLst>
                                    </p:anim>
                                    <p:animEffect transition="in" filter="fade">
                                      <p:cBhvr>
                                        <p:cTn id="20" dur="500"/>
                                        <p:tgtEl>
                                          <p:spTgt spid="433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5" grpId="0" animBg="1"/>
      <p:bldP spid="433156" grpId="0" animBg="1"/>
      <p:bldP spid="43315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Watercoa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6" name="Rectangle 3"/>
          <p:cNvSpPr>
            <a:spLocks noGrp="1" noChangeArrowheads="1"/>
          </p:cNvSpPr>
          <p:nvPr>
            <p:ph type="title"/>
          </p:nvPr>
        </p:nvSpPr>
        <p:spPr>
          <a:xfrm>
            <a:off x="0" y="0"/>
            <a:ext cx="9144000" cy="762000"/>
          </a:xfrm>
          <a:solidFill>
            <a:srgbClr val="FFFFFF"/>
          </a:solidFill>
        </p:spPr>
        <p:txBody>
          <a:bodyPr/>
          <a:lstStyle/>
          <a:p>
            <a:pPr eaLnBrk="1" hangingPunct="1"/>
            <a:r>
              <a:rPr lang="en-US" sz="4000" b="1">
                <a:latin typeface="Times New Roman" charset="0"/>
              </a:rPr>
              <a:t>Water channels were buried for centuries</a:t>
            </a:r>
            <a:endParaRPr lang="en-US" sz="4000">
              <a:latin typeface="Times New Roman"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ctrTitle"/>
          </p:nvPr>
        </p:nvSpPr>
        <p:spPr/>
        <p:txBody>
          <a:bodyPr/>
          <a:lstStyle/>
          <a:p>
            <a:pPr eaLnBrk="1" hangingPunct="1"/>
            <a:r>
              <a:rPr lang="en-US">
                <a:latin typeface="Times New Roman" charset="0"/>
              </a:rPr>
              <a:t>Petra Map</a:t>
            </a:r>
          </a:p>
        </p:txBody>
      </p:sp>
      <p:sp>
        <p:nvSpPr>
          <p:cNvPr id="437251"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ea typeface="+mn-ea"/>
              <a:cs typeface="+mn-cs"/>
            </a:endParaRPr>
          </a:p>
        </p:txBody>
      </p:sp>
      <p:pic>
        <p:nvPicPr>
          <p:cNvPr id="151555"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7253"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ea typeface="+mn-ea"/>
              <a:cs typeface="+mn-cs"/>
            </a:endParaRPr>
          </a:p>
        </p:txBody>
      </p:sp>
      <p:sp>
        <p:nvSpPr>
          <p:cNvPr id="6" name="Rectangle 3"/>
          <p:cNvSpPr txBox="1">
            <a:spLocks noRot="1" noChangeArrowheads="1"/>
          </p:cNvSpPr>
          <p:nvPr/>
        </p:nvSpPr>
        <p:spPr bwMode="auto">
          <a:xfrm>
            <a:off x="5436096" y="5877272"/>
            <a:ext cx="2880320" cy="7920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en-US" sz="4000" b="1" i="0">
                <a:solidFill>
                  <a:srgbClr val="F6F4F2"/>
                </a:solidFill>
                <a:effectLst/>
              </a:rPr>
              <a:t>PETRA</a:t>
            </a:r>
            <a:endParaRPr lang="en-US" sz="1000" b="1" i="0">
              <a:solidFill>
                <a:srgbClr val="F6F4F2"/>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37253"/>
                                        </p:tgtEl>
                                        <p:attrNameLst>
                                          <p:attrName>style.visibility</p:attrName>
                                        </p:attrNameLst>
                                      </p:cBhvr>
                                      <p:to>
                                        <p:strVal val="visible"/>
                                      </p:to>
                                    </p:set>
                                    <p:animEffect transition="in" filter="wipe(right)">
                                      <p:cBhvr>
                                        <p:cTn id="7" dur="500"/>
                                        <p:tgtEl>
                                          <p:spTgt spid="437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a:xfrm>
            <a:off x="4038600" y="5791200"/>
            <a:ext cx="3810000" cy="1143000"/>
          </a:xfrm>
        </p:spPr>
        <p:txBody>
          <a:bodyPr/>
          <a:lstStyle/>
          <a:p>
            <a:pPr eaLnBrk="1" hangingPunct="1"/>
            <a:r>
              <a:rPr lang="en-US">
                <a:solidFill>
                  <a:schemeClr val="tx1"/>
                </a:solidFill>
                <a:latin typeface="Times New Roman" charset="0"/>
              </a:rPr>
              <a:t>Exit of the Siq</a:t>
            </a:r>
          </a:p>
        </p:txBody>
      </p:sp>
      <p:pic>
        <p:nvPicPr>
          <p:cNvPr id="153602" name="Picture 3"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p:spPr>
      </p:pic>
      <p:sp>
        <p:nvSpPr>
          <p:cNvPr id="153603" name="Text Box 4"/>
          <p:cNvSpPr txBox="1">
            <a:spLocks noChangeArrowheads="1"/>
          </p:cNvSpPr>
          <p:nvPr/>
        </p:nvSpPr>
        <p:spPr bwMode="auto">
          <a:xfrm>
            <a:off x="8305800" y="76200"/>
            <a:ext cx="811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chemeClr val="tx2"/>
                </a:solidFill>
                <a:effectLst/>
                <a:latin typeface="Times New Roman" charset="0"/>
              </a:rPr>
              <a:t>598b</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0" name="Rectangle 3"/>
          <p:cNvSpPr>
            <a:spLocks noGrp="1" noChangeArrowheads="1"/>
          </p:cNvSpPr>
          <p:nvPr>
            <p:ph type="title"/>
          </p:nvPr>
        </p:nvSpPr>
        <p:spPr>
          <a:xfrm>
            <a:off x="0" y="5715000"/>
            <a:ext cx="4038600" cy="1143000"/>
          </a:xfrm>
        </p:spPr>
        <p:txBody>
          <a:bodyPr/>
          <a:lstStyle/>
          <a:p>
            <a:pPr eaLnBrk="1" hangingPunct="1"/>
            <a:r>
              <a:rPr lang="en-US" sz="4800" b="1">
                <a:solidFill>
                  <a:srgbClr val="FFFFFF"/>
                </a:solidFill>
                <a:latin typeface="Times New Roman" charset="0"/>
              </a:rPr>
              <a:t>The Treasury</a:t>
            </a:r>
          </a:p>
        </p:txBody>
      </p:sp>
      <p:sp>
        <p:nvSpPr>
          <p:cNvPr id="155651" name="Text Box 4"/>
          <p:cNvSpPr txBox="1">
            <a:spLocks noChangeArrowheads="1"/>
          </p:cNvSpPr>
          <p:nvPr/>
        </p:nvSpPr>
        <p:spPr bwMode="auto">
          <a:xfrm>
            <a:off x="8305800" y="76200"/>
            <a:ext cx="811213" cy="457200"/>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598b</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7" name="Group 2"/>
          <p:cNvGrpSpPr>
            <a:grpSpLocks/>
          </p:cNvGrpSpPr>
          <p:nvPr/>
        </p:nvGrpSpPr>
        <p:grpSpPr bwMode="auto">
          <a:xfrm>
            <a:off x="-47625" y="-153988"/>
            <a:ext cx="9191625" cy="7046913"/>
            <a:chOff x="-30" y="-97"/>
            <a:chExt cx="5790" cy="4439"/>
          </a:xfrm>
        </p:grpSpPr>
        <p:pic>
          <p:nvPicPr>
            <p:cNvPr id="157700" name="Picture 3" descr="AtopTreasu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 y="-97"/>
              <a:ext cx="5790" cy="4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7701" name="Picture 4" descr="AtopTreasur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 y="-96"/>
              <a:ext cx="2893" cy="4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7698" name="Rectangle 5"/>
          <p:cNvSpPr>
            <a:spLocks noGrp="1" noChangeArrowheads="1"/>
          </p:cNvSpPr>
          <p:nvPr>
            <p:ph type="ctrTitle"/>
          </p:nvPr>
        </p:nvSpPr>
        <p:spPr>
          <a:xfrm>
            <a:off x="0" y="6019800"/>
            <a:ext cx="9144000" cy="838200"/>
          </a:xfrm>
          <a:solidFill>
            <a:srgbClr val="FFFFFF"/>
          </a:solidFill>
        </p:spPr>
        <p:txBody>
          <a:bodyPr/>
          <a:lstStyle/>
          <a:p>
            <a:pPr eaLnBrk="1" hangingPunct="1"/>
            <a:r>
              <a:rPr lang="en-US" b="1">
                <a:latin typeface="Times New Roman" charset="0"/>
              </a:rPr>
              <a:t>From atop the Treasury</a:t>
            </a:r>
            <a:endParaRPr lang="en-US">
              <a:latin typeface="Times New Roman" charset="0"/>
            </a:endParaRPr>
          </a:p>
        </p:txBody>
      </p:sp>
      <p:sp>
        <p:nvSpPr>
          <p:cNvPr id="443398" name="AutoShape 6"/>
          <p:cNvSpPr>
            <a:spLocks noChangeArrowheads="1"/>
          </p:cNvSpPr>
          <p:nvPr/>
        </p:nvSpPr>
        <p:spPr bwMode="auto">
          <a:xfrm rot="1895606">
            <a:off x="1066800" y="1905000"/>
            <a:ext cx="2057400" cy="2667000"/>
          </a:xfrm>
          <a:prstGeom prst="downArrowCallout">
            <a:avLst>
              <a:gd name="adj1" fmla="val 25000"/>
              <a:gd name="adj2" fmla="val 25000"/>
              <a:gd name="adj3" fmla="val 21605"/>
              <a:gd name="adj4" fmla="val 66667"/>
            </a:avLst>
          </a:prstGeom>
          <a:solidFill>
            <a:schemeClr val="accent1"/>
          </a:solidFill>
          <a:ln w="9525">
            <a:solidFill>
              <a:schemeClr val="tx1"/>
            </a:solidFill>
            <a:miter lim="800000"/>
            <a:headEnd/>
            <a:tailEnd/>
          </a:ln>
        </p:spPr>
        <p:txBody>
          <a:bodyPr wrap="none" anchor="ctr"/>
          <a:lstStyle/>
          <a:p>
            <a:pPr algn="ctr" eaLnBrk="1" fontAlgn="base" hangingPunct="1">
              <a:spcBef>
                <a:spcPct val="0"/>
              </a:spcBef>
            </a:pPr>
            <a:r>
              <a:rPr lang="en-US" b="1">
                <a:effectLst/>
                <a:latin typeface="Times New Roman" charset="0"/>
              </a:rPr>
              <a:t>Exit of </a:t>
            </a:r>
            <a:br>
              <a:rPr lang="en-US" b="1">
                <a:effectLst/>
                <a:latin typeface="Times New Roman" charset="0"/>
              </a:rPr>
            </a:br>
            <a:r>
              <a:rPr lang="en-US" b="1">
                <a:effectLst/>
                <a:latin typeface="Times New Roman" charset="0"/>
              </a:rPr>
              <a:t>the Siq</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3398"/>
                                        </p:tgtEl>
                                        <p:attrNameLst>
                                          <p:attrName>style.visibility</p:attrName>
                                        </p:attrNameLst>
                                      </p:cBhvr>
                                      <p:to>
                                        <p:strVal val="visible"/>
                                      </p:to>
                                    </p:set>
                                    <p:animEffect transition="in" filter="wipe(down)">
                                      <p:cBhvr>
                                        <p:cTn id="7" dur="580">
                                          <p:stCondLst>
                                            <p:cond delay="0"/>
                                          </p:stCondLst>
                                        </p:cTn>
                                        <p:tgtEl>
                                          <p:spTgt spid="443398"/>
                                        </p:tgtEl>
                                      </p:cBhvr>
                                    </p:animEffect>
                                    <p:anim calcmode="lin" valueType="num">
                                      <p:cBhvr>
                                        <p:cTn id="8" dur="1822" tmFilter="0,0; 0.14,0.36; 0.43,0.73; 0.71,0.91; 1.0,1.0">
                                          <p:stCondLst>
                                            <p:cond delay="0"/>
                                          </p:stCondLst>
                                        </p:cTn>
                                        <p:tgtEl>
                                          <p:spTgt spid="4433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33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33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33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3398"/>
                                        </p:tgtEl>
                                        <p:attrNameLst>
                                          <p:attrName>ppt_y</p:attrName>
                                        </p:attrNameLst>
                                      </p:cBhvr>
                                      <p:tavLst>
                                        <p:tav tm="0" fmla="#ppt_y-sin(pi*$)/81">
                                          <p:val>
                                            <p:fltVal val="0"/>
                                          </p:val>
                                        </p:tav>
                                        <p:tav tm="100000">
                                          <p:val>
                                            <p:fltVal val="1"/>
                                          </p:val>
                                        </p:tav>
                                      </p:tavLst>
                                    </p:anim>
                                    <p:animScale>
                                      <p:cBhvr>
                                        <p:cTn id="13" dur="26">
                                          <p:stCondLst>
                                            <p:cond delay="650"/>
                                          </p:stCondLst>
                                        </p:cTn>
                                        <p:tgtEl>
                                          <p:spTgt spid="443398"/>
                                        </p:tgtEl>
                                      </p:cBhvr>
                                      <p:to x="100000" y="60000"/>
                                    </p:animScale>
                                    <p:animScale>
                                      <p:cBhvr>
                                        <p:cTn id="14" dur="166" decel="50000">
                                          <p:stCondLst>
                                            <p:cond delay="676"/>
                                          </p:stCondLst>
                                        </p:cTn>
                                        <p:tgtEl>
                                          <p:spTgt spid="443398"/>
                                        </p:tgtEl>
                                      </p:cBhvr>
                                      <p:to x="100000" y="100000"/>
                                    </p:animScale>
                                    <p:animScale>
                                      <p:cBhvr>
                                        <p:cTn id="15" dur="26">
                                          <p:stCondLst>
                                            <p:cond delay="1312"/>
                                          </p:stCondLst>
                                        </p:cTn>
                                        <p:tgtEl>
                                          <p:spTgt spid="443398"/>
                                        </p:tgtEl>
                                      </p:cBhvr>
                                      <p:to x="100000" y="80000"/>
                                    </p:animScale>
                                    <p:animScale>
                                      <p:cBhvr>
                                        <p:cTn id="16" dur="166" decel="50000">
                                          <p:stCondLst>
                                            <p:cond delay="1338"/>
                                          </p:stCondLst>
                                        </p:cTn>
                                        <p:tgtEl>
                                          <p:spTgt spid="443398"/>
                                        </p:tgtEl>
                                      </p:cBhvr>
                                      <p:to x="100000" y="100000"/>
                                    </p:animScale>
                                    <p:animScale>
                                      <p:cBhvr>
                                        <p:cTn id="17" dur="26">
                                          <p:stCondLst>
                                            <p:cond delay="1642"/>
                                          </p:stCondLst>
                                        </p:cTn>
                                        <p:tgtEl>
                                          <p:spTgt spid="443398"/>
                                        </p:tgtEl>
                                      </p:cBhvr>
                                      <p:to x="100000" y="90000"/>
                                    </p:animScale>
                                    <p:animScale>
                                      <p:cBhvr>
                                        <p:cTn id="18" dur="166" decel="50000">
                                          <p:stCondLst>
                                            <p:cond delay="1668"/>
                                          </p:stCondLst>
                                        </p:cTn>
                                        <p:tgtEl>
                                          <p:spTgt spid="443398"/>
                                        </p:tgtEl>
                                      </p:cBhvr>
                                      <p:to x="100000" y="100000"/>
                                    </p:animScale>
                                    <p:animScale>
                                      <p:cBhvr>
                                        <p:cTn id="19" dur="26">
                                          <p:stCondLst>
                                            <p:cond delay="1808"/>
                                          </p:stCondLst>
                                        </p:cTn>
                                        <p:tgtEl>
                                          <p:spTgt spid="443398"/>
                                        </p:tgtEl>
                                      </p:cBhvr>
                                      <p:to x="100000" y="95000"/>
                                    </p:animScale>
                                    <p:animScale>
                                      <p:cBhvr>
                                        <p:cTn id="20" dur="166" decel="50000">
                                          <p:stCondLst>
                                            <p:cond delay="1834"/>
                                          </p:stCondLst>
                                        </p:cTn>
                                        <p:tgtEl>
                                          <p:spTgt spid="4433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ctrTitle"/>
          </p:nvPr>
        </p:nvSpPr>
        <p:spPr/>
        <p:txBody>
          <a:bodyPr/>
          <a:lstStyle/>
          <a:p>
            <a:pPr eaLnBrk="1" hangingPunct="1"/>
            <a:r>
              <a:rPr lang="en-US">
                <a:latin typeface="Times New Roman" charset="0"/>
              </a:rPr>
              <a:t>Petra Map</a:t>
            </a:r>
          </a:p>
        </p:txBody>
      </p:sp>
      <p:sp>
        <p:nvSpPr>
          <p:cNvPr id="445443"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ea typeface="+mn-ea"/>
              <a:cs typeface="+mn-cs"/>
            </a:endParaRPr>
          </a:p>
        </p:txBody>
      </p:sp>
      <p:pic>
        <p:nvPicPr>
          <p:cNvPr id="159747"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5445"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ea typeface="+mn-ea"/>
              <a:cs typeface="+mn-cs"/>
            </a:endParaRPr>
          </a:p>
        </p:txBody>
      </p:sp>
      <p:sp>
        <p:nvSpPr>
          <p:cNvPr id="445446" name="Freeform 6"/>
          <p:cNvSpPr>
            <a:spLocks/>
          </p:cNvSpPr>
          <p:nvPr/>
        </p:nvSpPr>
        <p:spPr bwMode="auto">
          <a:xfrm>
            <a:off x="4686300" y="3905250"/>
            <a:ext cx="831850" cy="565150"/>
          </a:xfrm>
          <a:custGeom>
            <a:avLst/>
            <a:gdLst/>
            <a:ahLst/>
            <a:cxnLst>
              <a:cxn ang="0">
                <a:pos x="524" y="356"/>
              </a:cxn>
              <a:cxn ang="0">
                <a:pos x="448" y="300"/>
              </a:cxn>
              <a:cxn ang="0">
                <a:pos x="420" y="272"/>
              </a:cxn>
              <a:cxn ang="0">
                <a:pos x="380" y="232"/>
              </a:cxn>
              <a:cxn ang="0">
                <a:pos x="308" y="192"/>
              </a:cxn>
              <a:cxn ang="0">
                <a:pos x="260" y="144"/>
              </a:cxn>
              <a:cxn ang="0">
                <a:pos x="92" y="68"/>
              </a:cxn>
              <a:cxn ang="0">
                <a:pos x="44" y="40"/>
              </a:cxn>
              <a:cxn ang="0">
                <a:pos x="0" y="0"/>
              </a:cxn>
            </a:cxnLst>
            <a:rect l="0" t="0" r="r" b="b"/>
            <a:pathLst>
              <a:path w="524" h="356">
                <a:moveTo>
                  <a:pt x="524" y="356"/>
                </a:moveTo>
                <a:cubicBezTo>
                  <a:pt x="509" y="313"/>
                  <a:pt x="492" y="308"/>
                  <a:pt x="448" y="300"/>
                </a:cubicBezTo>
                <a:cubicBezTo>
                  <a:pt x="433" y="290"/>
                  <a:pt x="434" y="281"/>
                  <a:pt x="420" y="272"/>
                </a:cubicBezTo>
                <a:cubicBezTo>
                  <a:pt x="403" y="247"/>
                  <a:pt x="413" y="238"/>
                  <a:pt x="380" y="232"/>
                </a:cubicBezTo>
                <a:cubicBezTo>
                  <a:pt x="356" y="216"/>
                  <a:pt x="331" y="207"/>
                  <a:pt x="308" y="192"/>
                </a:cubicBezTo>
                <a:cubicBezTo>
                  <a:pt x="300" y="169"/>
                  <a:pt x="282" y="151"/>
                  <a:pt x="260" y="144"/>
                </a:cubicBezTo>
                <a:cubicBezTo>
                  <a:pt x="220" y="104"/>
                  <a:pt x="146" y="81"/>
                  <a:pt x="92" y="68"/>
                </a:cubicBezTo>
                <a:cubicBezTo>
                  <a:pt x="75" y="56"/>
                  <a:pt x="62" y="46"/>
                  <a:pt x="44" y="40"/>
                </a:cubicBezTo>
                <a:cubicBezTo>
                  <a:pt x="29" y="25"/>
                  <a:pt x="14" y="14"/>
                  <a:pt x="0" y="0"/>
                </a:cubicBezTo>
              </a:path>
            </a:pathLst>
          </a:custGeom>
          <a:noFill/>
          <a:ln w="38100" cap="flat" cmpd="sng">
            <a:solidFill>
              <a:srgbClr val="FF3300"/>
            </a:solidFill>
            <a:prstDash val="solid"/>
            <a:round/>
            <a:headEnd/>
            <a:tailEnd/>
          </a:ln>
          <a:effectLst/>
        </p:spPr>
        <p:txBody>
          <a:bodyPr wrap="none" anchor="ctr"/>
          <a:lstStyle/>
          <a:p>
            <a:pPr>
              <a:defRPr/>
            </a:pPr>
            <a:endParaRPr lang="en-US">
              <a:ea typeface="+mn-ea"/>
              <a:cs typeface="+mn-cs"/>
            </a:endParaRPr>
          </a:p>
        </p:txBody>
      </p:sp>
      <p:sp>
        <p:nvSpPr>
          <p:cNvPr id="7" name="Rectangle 3"/>
          <p:cNvSpPr txBox="1">
            <a:spLocks noRot="1" noChangeArrowheads="1"/>
          </p:cNvSpPr>
          <p:nvPr/>
        </p:nvSpPr>
        <p:spPr bwMode="auto">
          <a:xfrm>
            <a:off x="5436096" y="5877272"/>
            <a:ext cx="2880320" cy="7920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en-US" sz="4000" b="1" i="0">
                <a:solidFill>
                  <a:srgbClr val="F6F4F2"/>
                </a:solidFill>
                <a:effectLst/>
              </a:rPr>
              <a:t>PETRA</a:t>
            </a:r>
            <a:endParaRPr lang="en-US" sz="1000" b="1" i="0">
              <a:solidFill>
                <a:srgbClr val="F6F4F2"/>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45446"/>
                                        </p:tgtEl>
                                        <p:attrNameLst>
                                          <p:attrName>style.visibility</p:attrName>
                                        </p:attrNameLst>
                                      </p:cBhvr>
                                      <p:to>
                                        <p:strVal val="visible"/>
                                      </p:to>
                                    </p:set>
                                    <p:animEffect transition="in" filter="wipe(right)">
                                      <p:cBhvr>
                                        <p:cTn id="7" dur="500"/>
                                        <p:tgtEl>
                                          <p:spTgt spid="445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ctrTitle"/>
          </p:nvPr>
        </p:nvSpPr>
        <p:spPr>
          <a:xfrm>
            <a:off x="0" y="2438400"/>
            <a:ext cx="4419600" cy="4038600"/>
          </a:xfrm>
        </p:spPr>
        <p:txBody>
          <a:bodyPr/>
          <a:lstStyle/>
          <a:p>
            <a:pPr eaLnBrk="1" hangingPunct="1"/>
            <a:r>
              <a:rPr lang="en-US" b="1">
                <a:latin typeface="Times New Roman" charset="0"/>
              </a:rPr>
              <a:t>Nabataean engineers ingeniously collected the mere 6 inches of annual rainfall.</a:t>
            </a:r>
          </a:p>
        </p:txBody>
      </p:sp>
      <p:pic>
        <p:nvPicPr>
          <p:cNvPr id="161794" name="Picture 3"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42" name="Picture 3"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4"/>
          <p:cNvSpPr>
            <a:spLocks noGrp="1" noChangeArrowheads="1"/>
          </p:cNvSpPr>
          <p:nvPr>
            <p:ph type="title"/>
          </p:nvPr>
        </p:nvSpPr>
        <p:spPr>
          <a:xfrm>
            <a:off x="0" y="6019800"/>
            <a:ext cx="9144000" cy="838200"/>
          </a:xfrm>
          <a:solidFill>
            <a:srgbClr val="FFFFFF"/>
          </a:solidFill>
        </p:spPr>
        <p:txBody>
          <a:bodyPr/>
          <a:lstStyle/>
          <a:p>
            <a:pPr eaLnBrk="1" hangingPunct="1"/>
            <a:r>
              <a:rPr lang="en-US" sz="4000" b="1">
                <a:latin typeface="Times New Roman" charset="0"/>
              </a:rPr>
              <a:t>Nabataean tombs east of the city center</a:t>
            </a:r>
            <a:endParaRPr lang="en-US" b="1">
              <a:latin typeface="Times New Roman"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8" name="Picture 2" descr="The first land identified as Cush is in Iraq and the 2nd land of Cush is  between Egypt and Sudan. A place called Ethiopia is no where in the  scriptures.">
            <a:extLst>
              <a:ext uri="{FF2B5EF4-FFF2-40B4-BE49-F238E27FC236}">
                <a16:creationId xmlns:a16="http://schemas.microsoft.com/office/drawing/2014/main" id="{AF7F620F-00D0-D148-B385-193930B57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6"/>
            <a:ext cx="9144000" cy="61079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DF82FC-0555-F844-A534-A12C37C8CDB8}"/>
              </a:ext>
            </a:extLst>
          </p:cNvPr>
          <p:cNvSpPr>
            <a:spLocks noGrp="1"/>
          </p:cNvSpPr>
          <p:nvPr>
            <p:ph type="title"/>
          </p:nvPr>
        </p:nvSpPr>
        <p:spPr>
          <a:xfrm>
            <a:off x="0" y="0"/>
            <a:ext cx="9144000" cy="750094"/>
          </a:xfrm>
        </p:spPr>
        <p:txBody>
          <a:bodyPr/>
          <a:lstStyle/>
          <a:p>
            <a:r>
              <a:rPr lang="en-US" dirty="0"/>
              <a:t>Correct Location of Cush</a:t>
            </a:r>
          </a:p>
        </p:txBody>
      </p:sp>
      <p:sp>
        <p:nvSpPr>
          <p:cNvPr id="4" name="Title 1">
            <a:extLst>
              <a:ext uri="{FF2B5EF4-FFF2-40B4-BE49-F238E27FC236}">
                <a16:creationId xmlns:a16="http://schemas.microsoft.com/office/drawing/2014/main" id="{FA91EB20-4563-264E-A44C-710420BAF2FC}"/>
              </a:ext>
            </a:extLst>
          </p:cNvPr>
          <p:cNvSpPr txBox="1">
            <a:spLocks/>
          </p:cNvSpPr>
          <p:nvPr/>
        </p:nvSpPr>
        <p:spPr bwMode="auto">
          <a:xfrm>
            <a:off x="4932040" y="6525343"/>
            <a:ext cx="4211960" cy="336549"/>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Osaka"/>
              </a:rPr>
              <a:t>http://</a:t>
            </a:r>
            <a:r>
              <a:rPr kumimoji="0" lang="en-US" sz="1400" b="1" i="0" u="none" strike="noStrike" kern="0" cap="none" spc="0" normalizeH="0" baseline="0" noProof="0" dirty="0" err="1">
                <a:ln>
                  <a:noFill/>
                </a:ln>
                <a:solidFill>
                  <a:srgbClr val="FFFFFF"/>
                </a:solidFill>
                <a:effectLst/>
                <a:uLnTx/>
                <a:uFillTx/>
                <a:latin typeface="Arial"/>
                <a:ea typeface="Osaka"/>
              </a:rPr>
              <a:t>arab-israelites.tripod.com</a:t>
            </a:r>
            <a:r>
              <a:rPr kumimoji="0" lang="en-US" sz="1400" b="1" i="0" u="none" strike="noStrike" kern="0" cap="none" spc="0" normalizeH="0" baseline="0" noProof="0" dirty="0">
                <a:ln>
                  <a:noFill/>
                </a:ln>
                <a:solidFill>
                  <a:srgbClr val="FFFFFF"/>
                </a:solidFill>
                <a:effectLst/>
                <a:uLnTx/>
                <a:uFillTx/>
                <a:latin typeface="Arial"/>
                <a:ea typeface="Osaka"/>
              </a:rPr>
              <a:t>/cush2.htm</a:t>
            </a:r>
          </a:p>
        </p:txBody>
      </p:sp>
      <p:grpSp>
        <p:nvGrpSpPr>
          <p:cNvPr id="12" name="Group 11">
            <a:extLst>
              <a:ext uri="{FF2B5EF4-FFF2-40B4-BE49-F238E27FC236}">
                <a16:creationId xmlns:a16="http://schemas.microsoft.com/office/drawing/2014/main" id="{D91FF6F2-416E-AC4F-BAAD-289869FBB20B}"/>
              </a:ext>
            </a:extLst>
          </p:cNvPr>
          <p:cNvGrpSpPr/>
          <p:nvPr/>
        </p:nvGrpSpPr>
        <p:grpSpPr>
          <a:xfrm>
            <a:off x="-540568" y="2989414"/>
            <a:ext cx="6204237" cy="3823962"/>
            <a:chOff x="-540568" y="2989414"/>
            <a:chExt cx="6204237" cy="3823962"/>
          </a:xfrm>
        </p:grpSpPr>
        <p:grpSp>
          <p:nvGrpSpPr>
            <p:cNvPr id="8" name="Group 7">
              <a:extLst>
                <a:ext uri="{FF2B5EF4-FFF2-40B4-BE49-F238E27FC236}">
                  <a16:creationId xmlns:a16="http://schemas.microsoft.com/office/drawing/2014/main" id="{0E721EE0-1970-9840-BA2B-75E54C66AB53}"/>
                </a:ext>
              </a:extLst>
            </p:cNvPr>
            <p:cNvGrpSpPr/>
            <p:nvPr/>
          </p:nvGrpSpPr>
          <p:grpSpPr>
            <a:xfrm>
              <a:off x="-540568" y="3068960"/>
              <a:ext cx="5472608" cy="3744416"/>
              <a:chOff x="-540568" y="3068960"/>
              <a:chExt cx="5472608" cy="3744416"/>
            </a:xfrm>
          </p:grpSpPr>
          <p:sp>
            <p:nvSpPr>
              <p:cNvPr id="3" name="Trapezoid 2">
                <a:extLst>
                  <a:ext uri="{FF2B5EF4-FFF2-40B4-BE49-F238E27FC236}">
                    <a16:creationId xmlns:a16="http://schemas.microsoft.com/office/drawing/2014/main" id="{6F44FE25-EACD-794F-94D1-C3F7C7647ADA}"/>
                  </a:ext>
                </a:extLst>
              </p:cNvPr>
              <p:cNvSpPr/>
              <p:nvPr/>
            </p:nvSpPr>
            <p:spPr bwMode="auto">
              <a:xfrm>
                <a:off x="467544" y="3068960"/>
                <a:ext cx="3888432" cy="864096"/>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6" name="Trapezoid 5">
                <a:extLst>
                  <a:ext uri="{FF2B5EF4-FFF2-40B4-BE49-F238E27FC236}">
                    <a16:creationId xmlns:a16="http://schemas.microsoft.com/office/drawing/2014/main" id="{C8F4FE96-A013-AF4E-8FD0-9FC0388C4020}"/>
                  </a:ext>
                </a:extLst>
              </p:cNvPr>
              <p:cNvSpPr/>
              <p:nvPr/>
            </p:nvSpPr>
            <p:spPr bwMode="auto">
              <a:xfrm>
                <a:off x="-540568" y="3972306"/>
                <a:ext cx="5472608" cy="2841070"/>
              </a:xfrm>
              <a:prstGeom prst="trapezoid">
                <a:avLst>
                  <a:gd name="adj" fmla="val 140919"/>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7" name="Trapezoid 6">
                <a:extLst>
                  <a:ext uri="{FF2B5EF4-FFF2-40B4-BE49-F238E27FC236}">
                    <a16:creationId xmlns:a16="http://schemas.microsoft.com/office/drawing/2014/main" id="{C4608DF7-7547-EF42-A128-F17CB4EA5C75}"/>
                  </a:ext>
                </a:extLst>
              </p:cNvPr>
              <p:cNvSpPr/>
              <p:nvPr/>
            </p:nvSpPr>
            <p:spPr bwMode="auto">
              <a:xfrm rot="10800000">
                <a:off x="395537" y="3933056"/>
                <a:ext cx="3888432" cy="1589550"/>
              </a:xfrm>
              <a:prstGeom prst="trapezoid">
                <a:avLst>
                  <a:gd name="adj" fmla="val 53413"/>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5" name="Rectangle 4">
                <a:extLst>
                  <a:ext uri="{FF2B5EF4-FFF2-40B4-BE49-F238E27FC236}">
                    <a16:creationId xmlns:a16="http://schemas.microsoft.com/office/drawing/2014/main" id="{F9C03255-C5E4-5D46-B121-C331C0CE8496}"/>
                  </a:ext>
                </a:extLst>
              </p:cNvPr>
              <p:cNvSpPr/>
              <p:nvPr/>
            </p:nvSpPr>
            <p:spPr bwMode="auto">
              <a:xfrm>
                <a:off x="0" y="3933056"/>
                <a:ext cx="1259632" cy="23042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9" name="Rectangle 8">
              <a:extLst>
                <a:ext uri="{FF2B5EF4-FFF2-40B4-BE49-F238E27FC236}">
                  <a16:creationId xmlns:a16="http://schemas.microsoft.com/office/drawing/2014/main" id="{0C3CE936-1FA3-4640-936E-FFCF8D8BAAD7}"/>
                </a:ext>
              </a:extLst>
            </p:cNvPr>
            <p:cNvSpPr/>
            <p:nvPr/>
          </p:nvSpPr>
          <p:spPr bwMode="auto">
            <a:xfrm rot="2567461">
              <a:off x="4583549" y="2989414"/>
              <a:ext cx="1080120" cy="457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grpSp>
      <p:sp>
        <p:nvSpPr>
          <p:cNvPr id="10" name="Title 1">
            <a:extLst>
              <a:ext uri="{FF2B5EF4-FFF2-40B4-BE49-F238E27FC236}">
                <a16:creationId xmlns:a16="http://schemas.microsoft.com/office/drawing/2014/main" id="{8A0ED173-9CE7-954A-97CE-6418E1ECB104}"/>
              </a:ext>
            </a:extLst>
          </p:cNvPr>
          <p:cNvSpPr txBox="1">
            <a:spLocks/>
          </p:cNvSpPr>
          <p:nvPr/>
        </p:nvSpPr>
        <p:spPr bwMode="auto">
          <a:xfrm>
            <a:off x="91262" y="3717032"/>
            <a:ext cx="3760658" cy="2952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Osaka"/>
              </a:rPr>
              <a:t>This is not the Cush of Genesis but a later settlement between Egypt and Sudan as part of Nubia stretching from Aswan, Egypt to Khartoum, Sudan</a:t>
            </a:r>
          </a:p>
        </p:txBody>
      </p:sp>
      <p:sp>
        <p:nvSpPr>
          <p:cNvPr id="14" name="Title 1">
            <a:extLst>
              <a:ext uri="{FF2B5EF4-FFF2-40B4-BE49-F238E27FC236}">
                <a16:creationId xmlns:a16="http://schemas.microsoft.com/office/drawing/2014/main" id="{4E724B21-A3D8-3D46-8E14-90B394FA2328}"/>
              </a:ext>
            </a:extLst>
          </p:cNvPr>
          <p:cNvSpPr txBox="1">
            <a:spLocks/>
          </p:cNvSpPr>
          <p:nvPr/>
        </p:nvSpPr>
        <p:spPr bwMode="auto">
          <a:xfrm rot="2683866">
            <a:off x="4342079" y="2921801"/>
            <a:ext cx="1345441" cy="423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Arial"/>
                <a:ea typeface="Osaka"/>
              </a:rPr>
              <a:t>Cush</a:t>
            </a:r>
          </a:p>
        </p:txBody>
      </p:sp>
    </p:spTree>
    <p:extLst>
      <p:ext uri="{BB962C8B-B14F-4D97-AF65-F5344CB8AC3E}">
        <p14:creationId xmlns:p14="http://schemas.microsoft.com/office/powerpoint/2010/main" val="2044428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p:spPr>
      </p:pic>
      <p:sp>
        <p:nvSpPr>
          <p:cNvPr id="451587" name="Rectangle 3"/>
          <p:cNvSpPr>
            <a:spLocks noGrp="1" noChangeArrowheads="1"/>
          </p:cNvSpPr>
          <p:nvPr>
            <p:ph type="title"/>
          </p:nvPr>
        </p:nvSpPr>
        <p:spPr>
          <a:xfrm>
            <a:off x="0" y="381000"/>
            <a:ext cx="9144000" cy="1752600"/>
          </a:xfrm>
          <a:gradFill rotWithShape="1">
            <a:gsLst>
              <a:gs pos="0">
                <a:schemeClr val="tx1">
                  <a:alpha val="11000"/>
                </a:schemeClr>
              </a:gs>
              <a:gs pos="100000">
                <a:schemeClr val="tx1">
                  <a:gamma/>
                  <a:shade val="46275"/>
                  <a:invGamma/>
                </a:schemeClr>
              </a:gs>
            </a:gsLst>
            <a:lin ang="5400000" scaled="1"/>
          </a:gradFill>
          <a:effectLst>
            <a:outerShdw blurRad="63500" dist="35921" dir="2700000" algn="ctr" rotWithShape="0">
              <a:schemeClr val="bg2">
                <a:alpha val="74998"/>
              </a:schemeClr>
            </a:outerShdw>
          </a:effectLst>
        </p:spPr>
        <p:txBody>
          <a:bodyPr/>
          <a:lstStyle/>
          <a:p>
            <a:pPr eaLnBrk="1" hangingPunct="1">
              <a:defRPr/>
            </a:pPr>
            <a:r>
              <a:rPr lang="en-US" sz="2800" b="1" i="0" dirty="0">
                <a:solidFill>
                  <a:srgbClr val="FFFFFF"/>
                </a:solidFill>
                <a:latin typeface="Arial" charset="0"/>
                <a:ea typeface="+mj-ea"/>
                <a:cs typeface="+mj-cs"/>
              </a:rPr>
              <a:t>The pride of your heart has deceived you, </a:t>
            </a:r>
            <a:br>
              <a:rPr lang="en-US" sz="2800" b="1" i="0" dirty="0">
                <a:solidFill>
                  <a:srgbClr val="FFFFFF"/>
                </a:solidFill>
                <a:latin typeface="Arial" charset="0"/>
                <a:ea typeface="+mj-ea"/>
                <a:cs typeface="+mj-cs"/>
              </a:rPr>
            </a:br>
            <a:r>
              <a:rPr lang="en-US" sz="2800" b="1" i="0" dirty="0">
                <a:solidFill>
                  <a:srgbClr val="FFFFFF"/>
                </a:solidFill>
                <a:latin typeface="Arial" charset="0"/>
                <a:ea typeface="+mj-ea"/>
                <a:cs typeface="+mj-cs"/>
              </a:rPr>
              <a:t>you who live in the clefts of the rock [Heb. “sela”], </a:t>
            </a:r>
            <a:br>
              <a:rPr lang="en-US" sz="2800" b="1" i="0" dirty="0">
                <a:solidFill>
                  <a:srgbClr val="FFFFFF"/>
                </a:solidFill>
                <a:latin typeface="Arial" charset="0"/>
                <a:ea typeface="+mj-ea"/>
                <a:cs typeface="+mj-cs"/>
              </a:rPr>
            </a:br>
            <a:r>
              <a:rPr lang="en-US" sz="2800" b="1" i="0" dirty="0">
                <a:solidFill>
                  <a:srgbClr val="FFFFFF"/>
                </a:solidFill>
                <a:latin typeface="Arial" charset="0"/>
                <a:ea typeface="+mj-ea"/>
                <a:cs typeface="+mj-cs"/>
              </a:rPr>
              <a:t>in your lofty dwelling, who say in your heart, </a:t>
            </a:r>
            <a:br>
              <a:rPr lang="en-US" sz="2800" b="1" i="0" dirty="0">
                <a:solidFill>
                  <a:srgbClr val="FFFFFF"/>
                </a:solidFill>
                <a:latin typeface="Arial" charset="0"/>
                <a:ea typeface="+mj-ea"/>
                <a:cs typeface="+mj-cs"/>
              </a:rPr>
            </a:br>
            <a:r>
              <a:rPr lang="en-US" sz="2800" b="1" i="0" dirty="0">
                <a:solidFill>
                  <a:srgbClr val="FFFFFF"/>
                </a:solidFill>
                <a:latin typeface="Arial" charset="0"/>
                <a:ea typeface="+mj-ea"/>
                <a:cs typeface="+mj-cs"/>
              </a:rPr>
              <a:t>"Who will bring me down to the </a:t>
            </a:r>
            <a:r>
              <a:rPr lang="en-US" sz="2800" b="1" i="0">
                <a:solidFill>
                  <a:srgbClr val="FFFFFF"/>
                </a:solidFill>
                <a:latin typeface="Arial" charset="0"/>
                <a:ea typeface="+mj-ea"/>
                <a:cs typeface="+mj-cs"/>
              </a:rPr>
              <a:t>ground?</a:t>
            </a:r>
            <a:r>
              <a:rPr lang="en-US" sz="2800" b="1" i="0">
                <a:solidFill>
                  <a:srgbClr val="FFFFFF"/>
                </a:solidFill>
                <a:latin typeface="Arial" charset="0"/>
              </a:rPr>
              <a:t>"</a:t>
            </a:r>
            <a:r>
              <a:rPr lang="en-US" sz="2800" b="1" i="0">
                <a:solidFill>
                  <a:srgbClr val="FFFFFF"/>
                </a:solidFill>
                <a:latin typeface="Arial" charset="0"/>
                <a:ea typeface="+mj-ea"/>
                <a:cs typeface="+mj-cs"/>
              </a:rPr>
              <a:t> </a:t>
            </a:r>
            <a:r>
              <a:rPr lang="en-US" sz="2800" b="1" i="0" dirty="0">
                <a:solidFill>
                  <a:srgbClr val="FFFFFF"/>
                </a:solidFill>
                <a:latin typeface="Arial" charset="0"/>
                <a:ea typeface="+mj-ea"/>
                <a:cs typeface="+mj-cs"/>
              </a:rPr>
              <a:t>(Obad. 3)</a:t>
            </a:r>
          </a:p>
        </p:txBody>
      </p:sp>
      <p:sp>
        <p:nvSpPr>
          <p:cNvPr id="165891" name="Text Box 4"/>
          <p:cNvSpPr txBox="1">
            <a:spLocks noChangeArrowheads="1"/>
          </p:cNvSpPr>
          <p:nvPr/>
        </p:nvSpPr>
        <p:spPr bwMode="auto">
          <a:xfrm>
            <a:off x="8367713" y="-76200"/>
            <a:ext cx="776287" cy="457200"/>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1587"/>
                                        </p:tgtEl>
                                        <p:attrNameLst>
                                          <p:attrName>style.visibility</p:attrName>
                                        </p:attrNameLst>
                                      </p:cBhvr>
                                      <p:to>
                                        <p:strVal val="visible"/>
                                      </p:to>
                                    </p:set>
                                    <p:animEffect transition="in" filter="dissolve">
                                      <p:cBhvr>
                                        <p:cTn id="7" dur="500"/>
                                        <p:tgtEl>
                                          <p:spTgt spid="451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ctrTitle"/>
          </p:nvPr>
        </p:nvSpPr>
        <p:spPr/>
        <p:txBody>
          <a:bodyPr/>
          <a:lstStyle/>
          <a:p>
            <a:pPr eaLnBrk="1" hangingPunct="1"/>
            <a:r>
              <a:rPr lang="en-US">
                <a:latin typeface="Times New Roman" charset="0"/>
              </a:rPr>
              <a:t>Petra Map</a:t>
            </a:r>
          </a:p>
        </p:txBody>
      </p:sp>
      <p:sp>
        <p:nvSpPr>
          <p:cNvPr id="453635" name="Rectangle 3"/>
          <p:cNvSpPr>
            <a:spLocks noChangeArrowheads="1"/>
          </p:cNvSpPr>
          <p:nvPr/>
        </p:nvSpPr>
        <p:spPr bwMode="auto">
          <a:xfrm>
            <a:off x="0" y="0"/>
            <a:ext cx="9144000" cy="6858000"/>
          </a:xfrm>
          <a:prstGeom prst="rect">
            <a:avLst/>
          </a:prstGeom>
          <a:solidFill>
            <a:srgbClr val="F3E7F3"/>
          </a:solidFill>
          <a:ln w="9525">
            <a:solidFill>
              <a:schemeClr val="tx1"/>
            </a:solidFill>
            <a:miter lim="800000"/>
            <a:headEnd/>
            <a:tailEnd/>
          </a:ln>
          <a:effectLst/>
        </p:spPr>
        <p:txBody>
          <a:bodyPr wrap="none" anchor="ctr"/>
          <a:lstStyle/>
          <a:p>
            <a:pPr>
              <a:defRPr/>
            </a:pPr>
            <a:endParaRPr lang="en-US">
              <a:ea typeface="+mn-ea"/>
              <a:cs typeface="+mn-cs"/>
            </a:endParaRPr>
          </a:p>
        </p:txBody>
      </p:sp>
      <p:pic>
        <p:nvPicPr>
          <p:cNvPr id="167939" name="Picture 4" descr="Petra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0"/>
            <a:ext cx="81534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3637" name="Freeform 5"/>
          <p:cNvSpPr>
            <a:spLocks/>
          </p:cNvSpPr>
          <p:nvPr/>
        </p:nvSpPr>
        <p:spPr bwMode="auto">
          <a:xfrm>
            <a:off x="5556250" y="4260850"/>
            <a:ext cx="2730500" cy="596900"/>
          </a:xfrm>
          <a:custGeom>
            <a:avLst/>
            <a:gdLst/>
            <a:ahLst/>
            <a:cxnLst>
              <a:cxn ang="0">
                <a:pos x="1720" y="316"/>
              </a:cxn>
              <a:cxn ang="0">
                <a:pos x="1648" y="340"/>
              </a:cxn>
              <a:cxn ang="0">
                <a:pos x="1592" y="332"/>
              </a:cxn>
              <a:cxn ang="0">
                <a:pos x="1580" y="320"/>
              </a:cxn>
              <a:cxn ang="0">
                <a:pos x="1516" y="300"/>
              </a:cxn>
              <a:cxn ang="0">
                <a:pos x="1468" y="264"/>
              </a:cxn>
              <a:cxn ang="0">
                <a:pos x="1428" y="284"/>
              </a:cxn>
              <a:cxn ang="0">
                <a:pos x="1356" y="324"/>
              </a:cxn>
              <a:cxn ang="0">
                <a:pos x="1332" y="340"/>
              </a:cxn>
              <a:cxn ang="0">
                <a:pos x="1320" y="352"/>
              </a:cxn>
              <a:cxn ang="0">
                <a:pos x="1268" y="372"/>
              </a:cxn>
              <a:cxn ang="0">
                <a:pos x="1192" y="368"/>
              </a:cxn>
              <a:cxn ang="0">
                <a:pos x="1184" y="344"/>
              </a:cxn>
              <a:cxn ang="0">
                <a:pos x="1172" y="280"/>
              </a:cxn>
              <a:cxn ang="0">
                <a:pos x="1164" y="256"/>
              </a:cxn>
              <a:cxn ang="0">
                <a:pos x="1092" y="208"/>
              </a:cxn>
              <a:cxn ang="0">
                <a:pos x="1064" y="216"/>
              </a:cxn>
              <a:cxn ang="0">
                <a:pos x="1056" y="228"/>
              </a:cxn>
              <a:cxn ang="0">
                <a:pos x="1032" y="240"/>
              </a:cxn>
              <a:cxn ang="0">
                <a:pos x="1008" y="256"/>
              </a:cxn>
              <a:cxn ang="0">
                <a:pos x="984" y="304"/>
              </a:cxn>
              <a:cxn ang="0">
                <a:pos x="932" y="320"/>
              </a:cxn>
              <a:cxn ang="0">
                <a:pos x="896" y="304"/>
              </a:cxn>
              <a:cxn ang="0">
                <a:pos x="888" y="280"/>
              </a:cxn>
              <a:cxn ang="0">
                <a:pos x="864" y="268"/>
              </a:cxn>
              <a:cxn ang="0">
                <a:pos x="804" y="120"/>
              </a:cxn>
              <a:cxn ang="0">
                <a:pos x="708" y="36"/>
              </a:cxn>
              <a:cxn ang="0">
                <a:pos x="676" y="0"/>
              </a:cxn>
              <a:cxn ang="0">
                <a:pos x="540" y="28"/>
              </a:cxn>
              <a:cxn ang="0">
                <a:pos x="516" y="48"/>
              </a:cxn>
              <a:cxn ang="0">
                <a:pos x="476" y="100"/>
              </a:cxn>
              <a:cxn ang="0">
                <a:pos x="452" y="112"/>
              </a:cxn>
              <a:cxn ang="0">
                <a:pos x="372" y="164"/>
              </a:cxn>
              <a:cxn ang="0">
                <a:pos x="332" y="88"/>
              </a:cxn>
              <a:cxn ang="0">
                <a:pos x="276" y="48"/>
              </a:cxn>
              <a:cxn ang="0">
                <a:pos x="168" y="64"/>
              </a:cxn>
              <a:cxn ang="0">
                <a:pos x="80" y="100"/>
              </a:cxn>
              <a:cxn ang="0">
                <a:pos x="48" y="160"/>
              </a:cxn>
              <a:cxn ang="0">
                <a:pos x="0" y="180"/>
              </a:cxn>
            </a:cxnLst>
            <a:rect l="0" t="0" r="r" b="b"/>
            <a:pathLst>
              <a:path w="1720" h="376">
                <a:moveTo>
                  <a:pt x="1720" y="316"/>
                </a:moveTo>
                <a:cubicBezTo>
                  <a:pt x="1658" y="337"/>
                  <a:pt x="1683" y="331"/>
                  <a:pt x="1648" y="340"/>
                </a:cubicBezTo>
                <a:cubicBezTo>
                  <a:pt x="1629" y="338"/>
                  <a:pt x="1607" y="342"/>
                  <a:pt x="1592" y="332"/>
                </a:cubicBezTo>
                <a:cubicBezTo>
                  <a:pt x="1587" y="328"/>
                  <a:pt x="1584" y="322"/>
                  <a:pt x="1580" y="320"/>
                </a:cubicBezTo>
                <a:cubicBezTo>
                  <a:pt x="1560" y="309"/>
                  <a:pt x="1534" y="312"/>
                  <a:pt x="1516" y="300"/>
                </a:cubicBezTo>
                <a:cubicBezTo>
                  <a:pt x="1497" y="287"/>
                  <a:pt x="1482" y="278"/>
                  <a:pt x="1468" y="264"/>
                </a:cubicBezTo>
                <a:cubicBezTo>
                  <a:pt x="1453" y="267"/>
                  <a:pt x="1428" y="284"/>
                  <a:pt x="1428" y="284"/>
                </a:cubicBezTo>
                <a:cubicBezTo>
                  <a:pt x="1406" y="316"/>
                  <a:pt x="1384" y="307"/>
                  <a:pt x="1356" y="324"/>
                </a:cubicBezTo>
                <a:cubicBezTo>
                  <a:pt x="1347" y="328"/>
                  <a:pt x="1338" y="333"/>
                  <a:pt x="1332" y="340"/>
                </a:cubicBezTo>
                <a:cubicBezTo>
                  <a:pt x="1328" y="344"/>
                  <a:pt x="1324" y="349"/>
                  <a:pt x="1320" y="352"/>
                </a:cubicBezTo>
                <a:cubicBezTo>
                  <a:pt x="1303" y="361"/>
                  <a:pt x="1284" y="361"/>
                  <a:pt x="1268" y="372"/>
                </a:cubicBezTo>
                <a:cubicBezTo>
                  <a:pt x="1242" y="370"/>
                  <a:pt x="1216" y="376"/>
                  <a:pt x="1192" y="368"/>
                </a:cubicBezTo>
                <a:cubicBezTo>
                  <a:pt x="1184" y="365"/>
                  <a:pt x="1184" y="344"/>
                  <a:pt x="1184" y="344"/>
                </a:cubicBezTo>
                <a:cubicBezTo>
                  <a:pt x="1180" y="322"/>
                  <a:pt x="1177" y="300"/>
                  <a:pt x="1172" y="280"/>
                </a:cubicBezTo>
                <a:cubicBezTo>
                  <a:pt x="1169" y="271"/>
                  <a:pt x="1171" y="260"/>
                  <a:pt x="1164" y="256"/>
                </a:cubicBezTo>
                <a:cubicBezTo>
                  <a:pt x="1141" y="241"/>
                  <a:pt x="1117" y="216"/>
                  <a:pt x="1092" y="208"/>
                </a:cubicBezTo>
                <a:cubicBezTo>
                  <a:pt x="1082" y="211"/>
                  <a:pt x="1072" y="210"/>
                  <a:pt x="1064" y="216"/>
                </a:cubicBezTo>
                <a:cubicBezTo>
                  <a:pt x="1060" y="218"/>
                  <a:pt x="1059" y="224"/>
                  <a:pt x="1056" y="228"/>
                </a:cubicBezTo>
                <a:cubicBezTo>
                  <a:pt x="1042" y="241"/>
                  <a:pt x="1046" y="231"/>
                  <a:pt x="1032" y="240"/>
                </a:cubicBezTo>
                <a:cubicBezTo>
                  <a:pt x="1023" y="244"/>
                  <a:pt x="1008" y="256"/>
                  <a:pt x="1008" y="256"/>
                </a:cubicBezTo>
                <a:cubicBezTo>
                  <a:pt x="1004" y="266"/>
                  <a:pt x="994" y="297"/>
                  <a:pt x="984" y="304"/>
                </a:cubicBezTo>
                <a:cubicBezTo>
                  <a:pt x="970" y="312"/>
                  <a:pt x="947" y="314"/>
                  <a:pt x="932" y="320"/>
                </a:cubicBezTo>
                <a:cubicBezTo>
                  <a:pt x="914" y="317"/>
                  <a:pt x="905" y="320"/>
                  <a:pt x="896" y="304"/>
                </a:cubicBezTo>
                <a:cubicBezTo>
                  <a:pt x="891" y="296"/>
                  <a:pt x="896" y="282"/>
                  <a:pt x="888" y="280"/>
                </a:cubicBezTo>
                <a:cubicBezTo>
                  <a:pt x="871" y="274"/>
                  <a:pt x="879" y="278"/>
                  <a:pt x="864" y="268"/>
                </a:cubicBezTo>
                <a:cubicBezTo>
                  <a:pt x="835" y="225"/>
                  <a:pt x="851" y="151"/>
                  <a:pt x="804" y="120"/>
                </a:cubicBezTo>
                <a:cubicBezTo>
                  <a:pt x="786" y="68"/>
                  <a:pt x="741" y="69"/>
                  <a:pt x="708" y="36"/>
                </a:cubicBezTo>
                <a:cubicBezTo>
                  <a:pt x="703" y="23"/>
                  <a:pt x="688" y="4"/>
                  <a:pt x="676" y="0"/>
                </a:cubicBezTo>
                <a:cubicBezTo>
                  <a:pt x="640" y="2"/>
                  <a:pt x="574" y="16"/>
                  <a:pt x="540" y="28"/>
                </a:cubicBezTo>
                <a:cubicBezTo>
                  <a:pt x="532" y="35"/>
                  <a:pt x="522" y="40"/>
                  <a:pt x="516" y="48"/>
                </a:cubicBezTo>
                <a:cubicBezTo>
                  <a:pt x="502" y="64"/>
                  <a:pt x="500" y="91"/>
                  <a:pt x="476" y="100"/>
                </a:cubicBezTo>
                <a:cubicBezTo>
                  <a:pt x="459" y="105"/>
                  <a:pt x="467" y="101"/>
                  <a:pt x="452" y="112"/>
                </a:cubicBezTo>
                <a:cubicBezTo>
                  <a:pt x="437" y="133"/>
                  <a:pt x="398" y="155"/>
                  <a:pt x="372" y="164"/>
                </a:cubicBezTo>
                <a:cubicBezTo>
                  <a:pt x="355" y="139"/>
                  <a:pt x="349" y="111"/>
                  <a:pt x="332" y="88"/>
                </a:cubicBezTo>
                <a:cubicBezTo>
                  <a:pt x="323" y="63"/>
                  <a:pt x="295" y="61"/>
                  <a:pt x="276" y="48"/>
                </a:cubicBezTo>
                <a:cubicBezTo>
                  <a:pt x="237" y="50"/>
                  <a:pt x="204" y="54"/>
                  <a:pt x="168" y="64"/>
                </a:cubicBezTo>
                <a:cubicBezTo>
                  <a:pt x="136" y="95"/>
                  <a:pt x="124" y="95"/>
                  <a:pt x="80" y="100"/>
                </a:cubicBezTo>
                <a:cubicBezTo>
                  <a:pt x="64" y="122"/>
                  <a:pt x="72" y="143"/>
                  <a:pt x="48" y="160"/>
                </a:cubicBezTo>
                <a:cubicBezTo>
                  <a:pt x="35" y="178"/>
                  <a:pt x="20" y="180"/>
                  <a:pt x="0" y="180"/>
                </a:cubicBezTo>
              </a:path>
            </a:pathLst>
          </a:custGeom>
          <a:noFill/>
          <a:ln w="38100" cap="flat" cmpd="sng">
            <a:solidFill>
              <a:srgbClr val="FF3300"/>
            </a:solidFill>
            <a:prstDash val="solid"/>
            <a:round/>
            <a:headEnd/>
            <a:tailEnd/>
          </a:ln>
          <a:effectLst/>
        </p:spPr>
        <p:txBody>
          <a:bodyPr wrap="none" anchor="ctr"/>
          <a:lstStyle/>
          <a:p>
            <a:pPr>
              <a:defRPr/>
            </a:pPr>
            <a:endParaRPr lang="en-US">
              <a:ea typeface="+mn-ea"/>
              <a:cs typeface="+mn-cs"/>
            </a:endParaRPr>
          </a:p>
        </p:txBody>
      </p:sp>
      <p:sp>
        <p:nvSpPr>
          <p:cNvPr id="453638" name="Freeform 6"/>
          <p:cNvSpPr>
            <a:spLocks/>
          </p:cNvSpPr>
          <p:nvPr/>
        </p:nvSpPr>
        <p:spPr bwMode="auto">
          <a:xfrm>
            <a:off x="4686300" y="3905250"/>
            <a:ext cx="831850" cy="565150"/>
          </a:xfrm>
          <a:custGeom>
            <a:avLst/>
            <a:gdLst/>
            <a:ahLst/>
            <a:cxnLst>
              <a:cxn ang="0">
                <a:pos x="524" y="356"/>
              </a:cxn>
              <a:cxn ang="0">
                <a:pos x="448" y="300"/>
              </a:cxn>
              <a:cxn ang="0">
                <a:pos x="420" y="272"/>
              </a:cxn>
              <a:cxn ang="0">
                <a:pos x="380" y="232"/>
              </a:cxn>
              <a:cxn ang="0">
                <a:pos x="308" y="192"/>
              </a:cxn>
              <a:cxn ang="0">
                <a:pos x="260" y="144"/>
              </a:cxn>
              <a:cxn ang="0">
                <a:pos x="92" y="68"/>
              </a:cxn>
              <a:cxn ang="0">
                <a:pos x="44" y="40"/>
              </a:cxn>
              <a:cxn ang="0">
                <a:pos x="0" y="0"/>
              </a:cxn>
            </a:cxnLst>
            <a:rect l="0" t="0" r="r" b="b"/>
            <a:pathLst>
              <a:path w="524" h="356">
                <a:moveTo>
                  <a:pt x="524" y="356"/>
                </a:moveTo>
                <a:cubicBezTo>
                  <a:pt x="509" y="313"/>
                  <a:pt x="492" y="308"/>
                  <a:pt x="448" y="300"/>
                </a:cubicBezTo>
                <a:cubicBezTo>
                  <a:pt x="433" y="290"/>
                  <a:pt x="434" y="281"/>
                  <a:pt x="420" y="272"/>
                </a:cubicBezTo>
                <a:cubicBezTo>
                  <a:pt x="403" y="247"/>
                  <a:pt x="413" y="238"/>
                  <a:pt x="380" y="232"/>
                </a:cubicBezTo>
                <a:cubicBezTo>
                  <a:pt x="356" y="216"/>
                  <a:pt x="331" y="207"/>
                  <a:pt x="308" y="192"/>
                </a:cubicBezTo>
                <a:cubicBezTo>
                  <a:pt x="300" y="169"/>
                  <a:pt x="282" y="151"/>
                  <a:pt x="260" y="144"/>
                </a:cubicBezTo>
                <a:cubicBezTo>
                  <a:pt x="220" y="104"/>
                  <a:pt x="146" y="81"/>
                  <a:pt x="92" y="68"/>
                </a:cubicBezTo>
                <a:cubicBezTo>
                  <a:pt x="75" y="56"/>
                  <a:pt x="62" y="46"/>
                  <a:pt x="44" y="40"/>
                </a:cubicBezTo>
                <a:cubicBezTo>
                  <a:pt x="29" y="25"/>
                  <a:pt x="14" y="14"/>
                  <a:pt x="0" y="0"/>
                </a:cubicBezTo>
              </a:path>
            </a:pathLst>
          </a:custGeom>
          <a:noFill/>
          <a:ln w="38100" cap="flat" cmpd="sng">
            <a:solidFill>
              <a:srgbClr val="FF3300"/>
            </a:solidFill>
            <a:prstDash val="solid"/>
            <a:round/>
            <a:headEnd/>
            <a:tailEnd/>
          </a:ln>
          <a:effectLst/>
        </p:spPr>
        <p:txBody>
          <a:bodyPr wrap="none" anchor="ctr"/>
          <a:lstStyle/>
          <a:p>
            <a:pPr>
              <a:defRPr/>
            </a:pPr>
            <a:endParaRPr lang="en-US">
              <a:ea typeface="+mn-ea"/>
              <a:cs typeface="+mn-cs"/>
            </a:endParaRPr>
          </a:p>
        </p:txBody>
      </p:sp>
      <p:sp>
        <p:nvSpPr>
          <p:cNvPr id="453639" name="Freeform 7"/>
          <p:cNvSpPr>
            <a:spLocks/>
          </p:cNvSpPr>
          <p:nvPr/>
        </p:nvSpPr>
        <p:spPr bwMode="auto">
          <a:xfrm>
            <a:off x="3594100" y="2736850"/>
            <a:ext cx="1290638" cy="1111250"/>
          </a:xfrm>
          <a:custGeom>
            <a:avLst/>
            <a:gdLst/>
            <a:ahLst/>
            <a:cxnLst>
              <a:cxn ang="0">
                <a:pos x="676" y="700"/>
              </a:cxn>
              <a:cxn ang="0">
                <a:pos x="708" y="620"/>
              </a:cxn>
              <a:cxn ang="0">
                <a:pos x="712" y="532"/>
              </a:cxn>
              <a:cxn ang="0">
                <a:pos x="748" y="468"/>
              </a:cxn>
              <a:cxn ang="0">
                <a:pos x="748" y="416"/>
              </a:cxn>
              <a:cxn ang="0">
                <a:pos x="792" y="316"/>
              </a:cxn>
              <a:cxn ang="0">
                <a:pos x="684" y="232"/>
              </a:cxn>
              <a:cxn ang="0">
                <a:pos x="636" y="212"/>
              </a:cxn>
              <a:cxn ang="0">
                <a:pos x="568" y="188"/>
              </a:cxn>
              <a:cxn ang="0">
                <a:pos x="540" y="192"/>
              </a:cxn>
              <a:cxn ang="0">
                <a:pos x="516" y="200"/>
              </a:cxn>
              <a:cxn ang="0">
                <a:pos x="424" y="172"/>
              </a:cxn>
              <a:cxn ang="0">
                <a:pos x="400" y="156"/>
              </a:cxn>
              <a:cxn ang="0">
                <a:pos x="384" y="132"/>
              </a:cxn>
              <a:cxn ang="0">
                <a:pos x="296" y="124"/>
              </a:cxn>
              <a:cxn ang="0">
                <a:pos x="216" y="100"/>
              </a:cxn>
              <a:cxn ang="0">
                <a:pos x="128" y="88"/>
              </a:cxn>
              <a:cxn ang="0">
                <a:pos x="60" y="36"/>
              </a:cxn>
              <a:cxn ang="0">
                <a:pos x="0" y="0"/>
              </a:cxn>
            </a:cxnLst>
            <a:rect l="0" t="0" r="r" b="b"/>
            <a:pathLst>
              <a:path w="813" h="700">
                <a:moveTo>
                  <a:pt x="676" y="700"/>
                </a:moveTo>
                <a:cubicBezTo>
                  <a:pt x="688" y="674"/>
                  <a:pt x="695" y="645"/>
                  <a:pt x="708" y="620"/>
                </a:cubicBezTo>
                <a:cubicBezTo>
                  <a:pt x="709" y="590"/>
                  <a:pt x="706" y="560"/>
                  <a:pt x="712" y="532"/>
                </a:cubicBezTo>
                <a:cubicBezTo>
                  <a:pt x="715" y="512"/>
                  <a:pt x="741" y="488"/>
                  <a:pt x="748" y="468"/>
                </a:cubicBezTo>
                <a:cubicBezTo>
                  <a:pt x="741" y="435"/>
                  <a:pt x="743" y="457"/>
                  <a:pt x="748" y="416"/>
                </a:cubicBezTo>
                <a:cubicBezTo>
                  <a:pt x="754" y="350"/>
                  <a:pt x="751" y="356"/>
                  <a:pt x="792" y="316"/>
                </a:cubicBezTo>
                <a:cubicBezTo>
                  <a:pt x="813" y="251"/>
                  <a:pt x="724" y="245"/>
                  <a:pt x="684" y="232"/>
                </a:cubicBezTo>
                <a:cubicBezTo>
                  <a:pt x="666" y="214"/>
                  <a:pt x="660" y="218"/>
                  <a:pt x="636" y="212"/>
                </a:cubicBezTo>
                <a:cubicBezTo>
                  <a:pt x="611" y="205"/>
                  <a:pt x="592" y="192"/>
                  <a:pt x="568" y="188"/>
                </a:cubicBezTo>
                <a:cubicBezTo>
                  <a:pt x="558" y="189"/>
                  <a:pt x="549" y="189"/>
                  <a:pt x="540" y="192"/>
                </a:cubicBezTo>
                <a:cubicBezTo>
                  <a:pt x="531" y="193"/>
                  <a:pt x="516" y="200"/>
                  <a:pt x="516" y="200"/>
                </a:cubicBezTo>
                <a:cubicBezTo>
                  <a:pt x="484" y="193"/>
                  <a:pt x="455" y="179"/>
                  <a:pt x="424" y="172"/>
                </a:cubicBezTo>
                <a:cubicBezTo>
                  <a:pt x="416" y="166"/>
                  <a:pt x="405" y="164"/>
                  <a:pt x="400" y="156"/>
                </a:cubicBezTo>
                <a:cubicBezTo>
                  <a:pt x="394" y="148"/>
                  <a:pt x="393" y="132"/>
                  <a:pt x="384" y="132"/>
                </a:cubicBezTo>
                <a:cubicBezTo>
                  <a:pt x="328" y="126"/>
                  <a:pt x="357" y="129"/>
                  <a:pt x="296" y="124"/>
                </a:cubicBezTo>
                <a:cubicBezTo>
                  <a:pt x="266" y="114"/>
                  <a:pt x="247" y="103"/>
                  <a:pt x="216" y="100"/>
                </a:cubicBezTo>
                <a:cubicBezTo>
                  <a:pt x="188" y="90"/>
                  <a:pt x="157" y="92"/>
                  <a:pt x="128" y="88"/>
                </a:cubicBezTo>
                <a:cubicBezTo>
                  <a:pt x="107" y="67"/>
                  <a:pt x="89" y="45"/>
                  <a:pt x="60" y="36"/>
                </a:cubicBezTo>
                <a:cubicBezTo>
                  <a:pt x="46" y="15"/>
                  <a:pt x="26" y="0"/>
                  <a:pt x="0" y="0"/>
                </a:cubicBezTo>
              </a:path>
            </a:pathLst>
          </a:custGeom>
          <a:noFill/>
          <a:ln w="38100" cap="flat" cmpd="sng">
            <a:solidFill>
              <a:srgbClr val="FF3300"/>
            </a:solidFill>
            <a:prstDash val="solid"/>
            <a:round/>
            <a:headEnd/>
            <a:tailEnd/>
          </a:ln>
          <a:effectLst/>
        </p:spPr>
        <p:txBody>
          <a:bodyPr wrap="none" anchor="ctr"/>
          <a:lstStyle/>
          <a:p>
            <a:pPr>
              <a:defRPr/>
            </a:pPr>
            <a:endParaRPr lang="en-US">
              <a:ea typeface="+mn-ea"/>
              <a:cs typeface="+mn-cs"/>
            </a:endParaRPr>
          </a:p>
        </p:txBody>
      </p:sp>
      <p:sp>
        <p:nvSpPr>
          <p:cNvPr id="8" name="Rectangle 3"/>
          <p:cNvSpPr txBox="1">
            <a:spLocks noRot="1" noChangeArrowheads="1"/>
          </p:cNvSpPr>
          <p:nvPr/>
        </p:nvSpPr>
        <p:spPr bwMode="auto">
          <a:xfrm>
            <a:off x="5436096" y="5877272"/>
            <a:ext cx="2880320" cy="792088"/>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a:lstStyle>
          <a:p>
            <a:pPr eaLnBrk="1" hangingPunct="1">
              <a:defRPr/>
            </a:pPr>
            <a:r>
              <a:rPr lang="en-US" sz="4000" b="1" i="0">
                <a:solidFill>
                  <a:srgbClr val="F6F4F2"/>
                </a:solidFill>
                <a:effectLst/>
              </a:rPr>
              <a:t>PETRA</a:t>
            </a:r>
            <a:endParaRPr lang="en-US" sz="1000" b="1" i="0">
              <a:solidFill>
                <a:srgbClr val="F6F4F2"/>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53639"/>
                                        </p:tgtEl>
                                        <p:attrNameLst>
                                          <p:attrName>style.visibility</p:attrName>
                                        </p:attrNameLst>
                                      </p:cBhvr>
                                      <p:to>
                                        <p:strVal val="visible"/>
                                      </p:to>
                                    </p:set>
                                    <p:animEffect transition="in" filter="wipe(right)">
                                      <p:cBhvr>
                                        <p:cTn id="7" dur="500"/>
                                        <p:tgtEl>
                                          <p:spTgt spid="453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p:spPr>
      </p:pic>
      <p:sp>
        <p:nvSpPr>
          <p:cNvPr id="169986" name="Rectangle 3"/>
          <p:cNvSpPr>
            <a:spLocks noGrp="1" noChangeArrowheads="1"/>
          </p:cNvSpPr>
          <p:nvPr>
            <p:ph type="title"/>
          </p:nvPr>
        </p:nvSpPr>
        <p:spPr>
          <a:xfrm>
            <a:off x="5791200" y="0"/>
            <a:ext cx="3657600" cy="990600"/>
          </a:xfrm>
        </p:spPr>
        <p:txBody>
          <a:bodyPr/>
          <a:lstStyle/>
          <a:p>
            <a:pPr eaLnBrk="1" hangingPunct="1"/>
            <a:r>
              <a:rPr lang="en-US">
                <a:latin typeface="Times New Roman" charset="0"/>
              </a:rPr>
              <a:t>Nymphaleon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p:spPr>
      </p:pic>
      <p:sp>
        <p:nvSpPr>
          <p:cNvPr id="172034" name="Rectangle 3"/>
          <p:cNvSpPr>
            <a:spLocks noGrp="1" noChangeArrowheads="1"/>
          </p:cNvSpPr>
          <p:nvPr>
            <p:ph type="title"/>
          </p:nvPr>
        </p:nvSpPr>
        <p:spPr>
          <a:xfrm>
            <a:off x="5791200" y="0"/>
            <a:ext cx="3657600" cy="990600"/>
          </a:xfrm>
        </p:spPr>
        <p:txBody>
          <a:bodyPr/>
          <a:lstStyle/>
          <a:p>
            <a:pPr eaLnBrk="1" hangingPunct="1"/>
            <a:r>
              <a:rPr lang="en-US">
                <a:latin typeface="Times New Roman" charset="0"/>
              </a:rPr>
              <a:t>Nymphaleon</a:t>
            </a: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74082" name="Rectangle 3"/>
          <p:cNvSpPr>
            <a:spLocks noGrp="1" noChangeArrowheads="1"/>
          </p:cNvSpPr>
          <p:nvPr>
            <p:ph type="title"/>
          </p:nvPr>
        </p:nvSpPr>
        <p:spPr>
          <a:xfrm>
            <a:off x="0" y="5867400"/>
            <a:ext cx="9144000" cy="990600"/>
          </a:xfrm>
        </p:spPr>
        <p:txBody>
          <a:bodyPr/>
          <a:lstStyle/>
          <a:p>
            <a:pPr eaLnBrk="1" hangingPunct="1"/>
            <a:r>
              <a:rPr lang="en-US">
                <a:latin typeface="Times New Roman" charset="0"/>
              </a:rPr>
              <a:t>Colonnade Envisioned</a:t>
            </a:r>
          </a:p>
        </p:txBody>
      </p:sp>
      <p:sp>
        <p:nvSpPr>
          <p:cNvPr id="174083" name="Text Box 4"/>
          <p:cNvSpPr txBox="1">
            <a:spLocks noChangeArrowheads="1"/>
          </p:cNvSpPr>
          <p:nvPr/>
        </p:nvSpPr>
        <p:spPr bwMode="auto">
          <a:xfrm>
            <a:off x="8305800" y="76200"/>
            <a:ext cx="776288" cy="457200"/>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598c</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p:spPr>
      </p:pic>
      <p:sp>
        <p:nvSpPr>
          <p:cNvPr id="176130" name="Rectangle 3"/>
          <p:cNvSpPr>
            <a:spLocks noGrp="1" noChangeArrowheads="1"/>
          </p:cNvSpPr>
          <p:nvPr>
            <p:ph type="title"/>
          </p:nvPr>
        </p:nvSpPr>
        <p:spPr>
          <a:xfrm>
            <a:off x="-152400" y="5715000"/>
            <a:ext cx="9296400" cy="1295400"/>
          </a:xfrm>
        </p:spPr>
        <p:txBody>
          <a:bodyPr/>
          <a:lstStyle/>
          <a:p>
            <a:pPr eaLnBrk="1" hangingPunct="1"/>
            <a:r>
              <a:rPr lang="en-US">
                <a:latin typeface="Times New Roman" charset="0"/>
              </a:rPr>
              <a:t>Colonnade Realized</a:t>
            </a:r>
          </a:p>
        </p:txBody>
      </p:sp>
      <p:sp>
        <p:nvSpPr>
          <p:cNvPr id="176131" name="Text Box 4"/>
          <p:cNvSpPr txBox="1">
            <a:spLocks noChangeArrowheads="1"/>
          </p:cNvSpPr>
          <p:nvPr/>
        </p:nvSpPr>
        <p:spPr bwMode="auto">
          <a:xfrm>
            <a:off x="8305800" y="76200"/>
            <a:ext cx="776288" cy="457200"/>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r>
              <a:rPr lang="en-US" sz="2400" b="1">
                <a:solidFill>
                  <a:srgbClr val="FFFFFF"/>
                </a:solidFill>
                <a:effectLst/>
                <a:latin typeface="Times New Roman" charset="0"/>
              </a:rPr>
              <a:t>598c</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Petra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907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8" name="Rectangle 3"/>
          <p:cNvSpPr>
            <a:spLocks noGrp="1" noChangeArrowheads="1"/>
          </p:cNvSpPr>
          <p:nvPr>
            <p:ph type="title"/>
          </p:nvPr>
        </p:nvSpPr>
        <p:spPr>
          <a:xfrm>
            <a:off x="0" y="6019800"/>
            <a:ext cx="9144000" cy="838200"/>
          </a:xfrm>
          <a:solidFill>
            <a:srgbClr val="F3E7F3"/>
          </a:solidFill>
        </p:spPr>
        <p:txBody>
          <a:bodyPr/>
          <a:lstStyle/>
          <a:p>
            <a:pPr eaLnBrk="1" hangingPunct="1"/>
            <a:r>
              <a:rPr lang="en-US">
                <a:latin typeface="Times New Roman" charset="0"/>
              </a:rPr>
              <a:t>Byzantine Church Mosaic (5th century)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ctrTitle"/>
          </p:nvPr>
        </p:nvSpPr>
        <p:spPr>
          <a:xfrm>
            <a:off x="304800" y="144016"/>
            <a:ext cx="5275312" cy="2132856"/>
          </a:xfrm>
        </p:spPr>
        <p:txBody>
          <a:bodyPr/>
          <a:lstStyle/>
          <a:p>
            <a:pPr eaLnBrk="1" hangingPunct="1"/>
            <a:r>
              <a:rPr lang="en-US" b="1">
                <a:latin typeface="Times New Roman" charset="0"/>
              </a:rPr>
              <a:t>Bread-making Bedouins still live at Petra</a:t>
            </a:r>
          </a:p>
        </p:txBody>
      </p:sp>
      <p:sp>
        <p:nvSpPr>
          <p:cNvPr id="180226"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80227" name="Picture 4" descr="BedouinMakingBre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8610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8" name="Picture 5" descr="BedouinMakingBrea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8800" y="2362200"/>
            <a:ext cx="2819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9" name="Picture 6" descr="SiqExi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38800" y="1295400"/>
            <a:ext cx="217646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en-US" sz="4000" dirty="0">
                <a:latin typeface="Arial" panose="020B0604020202020204" pitchFamily="34" charset="0"/>
                <a:cs typeface="Arial" panose="020B0604020202020204" pitchFamily="34" charset="0"/>
              </a:rPr>
              <a:t>Egypt to Mesopotamia Trade</a:t>
            </a:r>
          </a:p>
        </p:txBody>
      </p:sp>
      <p:pic>
        <p:nvPicPr>
          <p:cNvPr id="182275"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a:defRPr/>
            </a:pPr>
            <a:endParaRPr lang="en-US">
              <a:ea typeface="+mn-ea"/>
              <a:cs typeface="+mn-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ExodusMapBeitzel3"/>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b="36620"/>
          <a:stretch/>
        </p:blipFill>
        <p:spPr bwMode="auto">
          <a:xfrm>
            <a:off x="0" y="0"/>
            <a:ext cx="8088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23875"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fontAlgn="base">
              <a:spcBef>
                <a:spcPct val="0"/>
              </a:spcBef>
              <a:defRPr/>
            </a:pPr>
            <a:r>
              <a:rPr lang="en-US" sz="2400" b="1">
                <a:solidFill>
                  <a:srgbClr val="000000"/>
                </a:solidFill>
                <a:effectLst/>
                <a:latin typeface="Arial" charset="0"/>
              </a:rPr>
              <a:t>54</a:t>
            </a:r>
          </a:p>
        </p:txBody>
      </p:sp>
      <p:sp>
        <p:nvSpPr>
          <p:cNvPr id="184323" name="Rectangle 4"/>
          <p:cNvSpPr>
            <a:spLocks noGrp="1" noChangeArrowheads="1"/>
          </p:cNvSpPr>
          <p:nvPr>
            <p:ph type="ctrTitle"/>
          </p:nvPr>
        </p:nvSpPr>
        <p:spPr>
          <a:xfrm>
            <a:off x="7164288" y="2852936"/>
            <a:ext cx="1951712" cy="2328664"/>
          </a:xfrm>
          <a:solidFill>
            <a:srgbClr val="FFFFFF"/>
          </a:solidFill>
        </p:spPr>
        <p:txBody>
          <a:bodyPr/>
          <a:lstStyle/>
          <a:p>
            <a:pPr eaLnBrk="1" hangingPunct="1"/>
            <a:r>
              <a:rPr lang="en-US" sz="3200" b="1"/>
              <a:t>The King</a:t>
            </a:r>
            <a:r>
              <a:rPr lang="mr-IN" sz="3200" b="1"/>
              <a:t>'</a:t>
            </a:r>
            <a:r>
              <a:rPr lang="en-US" altLang="ja-JP" sz="3200" b="1"/>
              <a:t>s Highway</a:t>
            </a:r>
            <a:endParaRPr lang="en-US" sz="3200" b="1"/>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a:defRPr/>
            </a:pPr>
            <a:endParaRPr lang="en-US">
              <a:solidFill>
                <a:srgbClr val="000000"/>
              </a:solidFill>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a:defRPr/>
            </a:pPr>
            <a:endParaRPr lang="en-US">
              <a:solidFill>
                <a:srgbClr val="000000"/>
              </a:solidFill>
            </a:endParaRPr>
          </a:p>
        </p:txBody>
      </p:sp>
      <p:sp>
        <p:nvSpPr>
          <p:cNvPr id="184326"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eaLnBrk="1" fontAlgn="base" hangingPunct="1">
              <a:spcBef>
                <a:spcPct val="0"/>
              </a:spcBef>
            </a:pPr>
            <a:endParaRPr lang="en-US" sz="2400">
              <a:solidFill>
                <a:srgbClr val="000000"/>
              </a:solidFill>
              <a:effectLst/>
              <a:latin typeface="Times New Roman" charset="0"/>
            </a:endParaRPr>
          </a:p>
        </p:txBody>
      </p:sp>
      <p:sp>
        <p:nvSpPr>
          <p:cNvPr id="184327"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fontAlgn="base" hangingPunct="1">
              <a:spcBef>
                <a:spcPct val="20000"/>
              </a:spcBef>
            </a:pPr>
            <a:r>
              <a:rPr lang="en-US" sz="1800" b="1">
                <a:solidFill>
                  <a:srgbClr val="000000"/>
                </a:solidFill>
                <a:effectLst/>
                <a:latin typeface="Times New Roman" charset="0"/>
              </a:rPr>
              <a:t>Barry Beitzel, </a:t>
            </a:r>
            <a:br>
              <a:rPr lang="en-US" sz="1800" b="1">
                <a:solidFill>
                  <a:srgbClr val="000000"/>
                </a:solidFill>
                <a:effectLst/>
                <a:latin typeface="Times New Roman" charset="0"/>
              </a:rPr>
            </a:br>
            <a:r>
              <a:rPr lang="en-US" sz="1800" b="1" i="1">
                <a:solidFill>
                  <a:srgbClr val="000000"/>
                </a:solidFill>
                <a:effectLst/>
                <a:latin typeface="Times New Roman" charset="0"/>
              </a:rPr>
              <a:t>Moody Atlas of Bible Lands</a:t>
            </a:r>
            <a:r>
              <a:rPr lang="en-US" sz="1800" b="1">
                <a:solidFill>
                  <a:srgbClr val="000000"/>
                </a:solidFill>
                <a:effectLst/>
                <a:latin typeface="Times New Roman" charset="0"/>
              </a:rPr>
              <a:t>, 87</a:t>
            </a:r>
          </a:p>
        </p:txBody>
      </p:sp>
      <p:grpSp>
        <p:nvGrpSpPr>
          <p:cNvPr id="184328" name="Group 9"/>
          <p:cNvGrpSpPr>
            <a:grpSpLocks/>
          </p:cNvGrpSpPr>
          <p:nvPr/>
        </p:nvGrpSpPr>
        <p:grpSpPr bwMode="auto">
          <a:xfrm>
            <a:off x="3733800" y="3352800"/>
            <a:ext cx="2057400" cy="914400"/>
            <a:chOff x="2352" y="2112"/>
            <a:chExt cx="1296" cy="576"/>
          </a:xfrm>
        </p:grpSpPr>
        <p:sp>
          <p:nvSpPr>
            <p:cNvPr id="184329" name="Rectangle 10"/>
            <p:cNvSpPr>
              <a:spLocks noChangeArrowheads="1"/>
            </p:cNvSpPr>
            <p:nvPr/>
          </p:nvSpPr>
          <p:spPr bwMode="auto">
            <a:xfrm>
              <a:off x="2352" y="2112"/>
              <a:ext cx="1027" cy="411"/>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fontAlgn="base" hangingPunct="1">
                <a:spcBef>
                  <a:spcPct val="0"/>
                </a:spcBef>
              </a:pPr>
              <a:r>
                <a:rPr lang="en-US" sz="3200" b="1">
                  <a:solidFill>
                    <a:srgbClr val="000000"/>
                  </a:solidFill>
                  <a:latin typeface="Arial"/>
                  <a:cs typeface="Arial"/>
                </a:rPr>
                <a:t>Petra</a:t>
              </a:r>
            </a:p>
          </p:txBody>
        </p:sp>
        <p:sp>
          <p:nvSpPr>
            <p:cNvPr id="471051" name="Oval 11"/>
            <p:cNvSpPr>
              <a:spLocks noChangeArrowheads="1"/>
            </p:cNvSpPr>
            <p:nvPr/>
          </p:nvSpPr>
          <p:spPr bwMode="auto">
            <a:xfrm>
              <a:off x="3456" y="2496"/>
              <a:ext cx="192" cy="192"/>
            </a:xfrm>
            <a:prstGeom prst="ellipse">
              <a:avLst/>
            </a:prstGeom>
            <a:solidFill>
              <a:schemeClr val="bg1"/>
            </a:solidFill>
            <a:ln w="9525">
              <a:solidFill>
                <a:schemeClr val="tx1"/>
              </a:solidFill>
              <a:round/>
              <a:headEnd/>
              <a:tailEnd/>
            </a:ln>
            <a:effectLst/>
          </p:spPr>
          <p:txBody>
            <a:bodyPr wrap="none" anchor="ctr"/>
            <a:lstStyle/>
            <a:p>
              <a:pPr>
                <a:defRPr/>
              </a:pPr>
              <a:endParaRPr lang="en-US">
                <a:solidFill>
                  <a:srgbClr val="000000"/>
                </a:solidFill>
                <a:latin typeface="Arial"/>
                <a:cs typeface="Arial"/>
              </a:endParaRPr>
            </a:p>
          </p:txBody>
        </p:sp>
      </p:grpSp>
    </p:spTree>
    <p:extLst>
      <p:ext uri="{BB962C8B-B14F-4D97-AF65-F5344CB8AC3E}">
        <p14:creationId xmlns:p14="http://schemas.microsoft.com/office/powerpoint/2010/main" val="1228638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dirty="0">
                <a:latin typeface="Arial" charset="0"/>
                <a:ea typeface="ＭＳ Ｐゴシック" charset="0"/>
              </a:rPr>
              <a:t>Rodinia––The World That Perished</a:t>
            </a:r>
          </a:p>
        </p:txBody>
      </p:sp>
    </p:spTree>
    <p:extLst>
      <p:ext uri="{BB962C8B-B14F-4D97-AF65-F5344CB8AC3E}">
        <p14:creationId xmlns:p14="http://schemas.microsoft.com/office/powerpoint/2010/main" val="2971053233"/>
      </p:ext>
    </p:extLst>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en-US" sz="4000" dirty="0">
                <a:latin typeface="Arial" panose="020B0604020202020204" pitchFamily="34" charset="0"/>
                <a:cs typeface="Arial" panose="020B0604020202020204" pitchFamily="34" charset="0"/>
              </a:rPr>
              <a:t>The Spice Trade</a:t>
            </a:r>
          </a:p>
        </p:txBody>
      </p:sp>
      <p:pic>
        <p:nvPicPr>
          <p:cNvPr id="18637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a:defRPr/>
            </a:pPr>
            <a:endParaRPr lang="en-US">
              <a:solidFill>
                <a:srgbClr val="FFFFFF"/>
              </a:solidFill>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a:defRPr/>
            </a:pPr>
            <a:endParaRPr lang="en-US">
              <a:solidFill>
                <a:srgbClr val="FFFFFF"/>
              </a:solidFill>
            </a:endParaRPr>
          </a:p>
        </p:txBody>
      </p:sp>
      <p:sp>
        <p:nvSpPr>
          <p:cNvPr id="8" name="Rectangle 10"/>
          <p:cNvSpPr>
            <a:spLocks noChangeArrowheads="1"/>
          </p:cNvSpPr>
          <p:nvPr/>
        </p:nvSpPr>
        <p:spPr bwMode="auto">
          <a:xfrm>
            <a:off x="2843808" y="2708920"/>
            <a:ext cx="1630363" cy="652463"/>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eaLnBrk="1" fontAlgn="base" hangingPunct="1">
              <a:spcBef>
                <a:spcPct val="0"/>
              </a:spcBef>
              <a:spcAft>
                <a:spcPts val="0"/>
              </a:spcAft>
            </a:pPr>
            <a:r>
              <a:rPr lang="en-US" sz="3200" b="1" kern="0">
                <a:solidFill>
                  <a:srgbClr val="000000"/>
                </a:solidFill>
                <a:effectLst/>
                <a:latin typeface="Arial"/>
                <a:cs typeface="Arial"/>
              </a:rPr>
              <a:t>Petra</a:t>
            </a:r>
          </a:p>
        </p:txBody>
      </p:sp>
    </p:spTree>
    <p:extLst>
      <p:ext uri="{BB962C8B-B14F-4D97-AF65-F5344CB8AC3E}">
        <p14:creationId xmlns:p14="http://schemas.microsoft.com/office/powerpoint/2010/main" val="372932663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1989314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Bible Geography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50647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3" descr="Rev 21 Rodinia breaku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90525"/>
            <a:ext cx="9144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itle 1"/>
          <p:cNvSpPr>
            <a:spLocks noGrp="1"/>
          </p:cNvSpPr>
          <p:nvPr>
            <p:ph type="title"/>
          </p:nvPr>
        </p:nvSpPr>
        <p:spPr>
          <a:xfrm>
            <a:off x="0" y="0"/>
            <a:ext cx="9144000" cy="990600"/>
          </a:xfrm>
          <a:solidFill>
            <a:schemeClr val="tx2"/>
          </a:solidFill>
        </p:spPr>
        <p:txBody>
          <a:bodyPr/>
          <a:lstStyle/>
          <a:p>
            <a:r>
              <a:rPr lang="en-US" altLang="zh-CN">
                <a:latin typeface="Times" charset="0"/>
                <a:ea typeface="ＭＳ Ｐゴシック" charset="0"/>
                <a:cs typeface="Times" charset="0"/>
              </a:rPr>
              <a:t>THE WORLD THAT PERISHED</a:t>
            </a:r>
          </a:p>
        </p:txBody>
      </p:sp>
      <p:sp>
        <p:nvSpPr>
          <p:cNvPr id="247811" name="Title 1"/>
          <p:cNvSpPr txBox="1">
            <a:spLocks/>
          </p:cNvSpPr>
          <p:nvPr/>
        </p:nvSpPr>
        <p:spPr bwMode="auto">
          <a:xfrm>
            <a:off x="1620253" y="838200"/>
            <a:ext cx="5919536" cy="41308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fr-FR" altLang="ja-JP"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fr-FR" altLang="ja-JP"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1600" b="1"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70784241"/>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22225"/>
            <a:ext cx="92202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5" name="Freeform 9"/>
          <p:cNvSpPr>
            <a:spLocks/>
          </p:cNvSpPr>
          <p:nvPr/>
        </p:nvSpPr>
        <p:spPr bwMode="auto">
          <a:xfrm>
            <a:off x="-130175" y="1214438"/>
            <a:ext cx="3322638" cy="2960687"/>
          </a:xfrm>
          <a:custGeom>
            <a:avLst/>
            <a:gdLst/>
            <a:ahLst/>
            <a:cxnLst>
              <a:cxn ang="0">
                <a:pos x="2093" y="1856"/>
              </a:cxn>
              <a:cxn ang="0">
                <a:pos x="2050" y="1841"/>
              </a:cxn>
              <a:cxn ang="0">
                <a:pos x="1964" y="1827"/>
              </a:cxn>
              <a:cxn ang="0">
                <a:pos x="1757" y="1774"/>
              </a:cxn>
              <a:cxn ang="0">
                <a:pos x="1724" y="1712"/>
              </a:cxn>
              <a:cxn ang="0">
                <a:pos x="1637" y="1669"/>
              </a:cxn>
              <a:cxn ang="0">
                <a:pos x="1560" y="1621"/>
              </a:cxn>
              <a:cxn ang="0">
                <a:pos x="1498" y="1467"/>
              </a:cxn>
              <a:cxn ang="0">
                <a:pos x="1407" y="1400"/>
              </a:cxn>
              <a:cxn ang="0">
                <a:pos x="1349" y="1352"/>
              </a:cxn>
              <a:cxn ang="0">
                <a:pos x="1392" y="1328"/>
              </a:cxn>
              <a:cxn ang="0">
                <a:pos x="1364" y="1261"/>
              </a:cxn>
              <a:cxn ang="0">
                <a:pos x="1349" y="1241"/>
              </a:cxn>
              <a:cxn ang="0">
                <a:pos x="1320" y="1174"/>
              </a:cxn>
              <a:cxn ang="0">
                <a:pos x="1277" y="1150"/>
              </a:cxn>
              <a:cxn ang="0">
                <a:pos x="1181" y="1112"/>
              </a:cxn>
              <a:cxn ang="0">
                <a:pos x="1138" y="1069"/>
              </a:cxn>
              <a:cxn ang="0">
                <a:pos x="1100" y="1035"/>
              </a:cxn>
              <a:cxn ang="0">
                <a:pos x="1066" y="992"/>
              </a:cxn>
              <a:cxn ang="0">
                <a:pos x="946" y="896"/>
              </a:cxn>
              <a:cxn ang="0">
                <a:pos x="768" y="901"/>
              </a:cxn>
              <a:cxn ang="0">
                <a:pos x="730" y="877"/>
              </a:cxn>
              <a:cxn ang="0">
                <a:pos x="605" y="790"/>
              </a:cxn>
              <a:cxn ang="0">
                <a:pos x="586" y="747"/>
              </a:cxn>
              <a:cxn ang="0">
                <a:pos x="552" y="675"/>
              </a:cxn>
              <a:cxn ang="0">
                <a:pos x="524" y="641"/>
              </a:cxn>
              <a:cxn ang="0">
                <a:pos x="495" y="589"/>
              </a:cxn>
              <a:cxn ang="0">
                <a:pos x="360" y="550"/>
              </a:cxn>
              <a:cxn ang="0">
                <a:pos x="264" y="493"/>
              </a:cxn>
              <a:cxn ang="0">
                <a:pos x="173" y="454"/>
              </a:cxn>
              <a:cxn ang="0">
                <a:pos x="130" y="478"/>
              </a:cxn>
              <a:cxn ang="0">
                <a:pos x="120" y="344"/>
              </a:cxn>
              <a:cxn ang="0">
                <a:pos x="92" y="301"/>
              </a:cxn>
              <a:cxn ang="0">
                <a:pos x="0" y="181"/>
              </a:cxn>
              <a:cxn ang="0">
                <a:pos x="10" y="161"/>
              </a:cxn>
              <a:cxn ang="0">
                <a:pos x="44" y="152"/>
              </a:cxn>
              <a:cxn ang="0">
                <a:pos x="197" y="137"/>
              </a:cxn>
              <a:cxn ang="0">
                <a:pos x="144" y="51"/>
              </a:cxn>
              <a:cxn ang="0">
                <a:pos x="125" y="41"/>
              </a:cxn>
              <a:cxn ang="0">
                <a:pos x="154" y="51"/>
              </a:cxn>
              <a:cxn ang="0">
                <a:pos x="284" y="46"/>
              </a:cxn>
              <a:cxn ang="0">
                <a:pos x="288" y="3"/>
              </a:cxn>
              <a:cxn ang="0">
                <a:pos x="298" y="3"/>
              </a:cxn>
            </a:cxnLst>
            <a:rect l="0" t="0" r="r" b="b"/>
            <a:pathLst>
              <a:path w="2093" h="1865">
                <a:moveTo>
                  <a:pt x="2093" y="1856"/>
                </a:moveTo>
                <a:cubicBezTo>
                  <a:pt x="2067" y="1865"/>
                  <a:pt x="2070" y="1854"/>
                  <a:pt x="2050" y="1841"/>
                </a:cubicBezTo>
                <a:cubicBezTo>
                  <a:pt x="2031" y="1828"/>
                  <a:pt x="1976" y="1828"/>
                  <a:pt x="1964" y="1827"/>
                </a:cubicBezTo>
                <a:cubicBezTo>
                  <a:pt x="1920" y="1765"/>
                  <a:pt x="1825" y="1783"/>
                  <a:pt x="1757" y="1774"/>
                </a:cubicBezTo>
                <a:cubicBezTo>
                  <a:pt x="1770" y="1736"/>
                  <a:pt x="1775" y="1723"/>
                  <a:pt x="1724" y="1712"/>
                </a:cubicBezTo>
                <a:cubicBezTo>
                  <a:pt x="1691" y="1685"/>
                  <a:pt x="1672" y="1683"/>
                  <a:pt x="1637" y="1669"/>
                </a:cubicBezTo>
                <a:cubicBezTo>
                  <a:pt x="1609" y="1658"/>
                  <a:pt x="1585" y="1636"/>
                  <a:pt x="1560" y="1621"/>
                </a:cubicBezTo>
                <a:cubicBezTo>
                  <a:pt x="1550" y="1585"/>
                  <a:pt x="1524" y="1503"/>
                  <a:pt x="1498" y="1467"/>
                </a:cubicBezTo>
                <a:cubicBezTo>
                  <a:pt x="1477" y="1438"/>
                  <a:pt x="1437" y="1418"/>
                  <a:pt x="1407" y="1400"/>
                </a:cubicBezTo>
                <a:cubicBezTo>
                  <a:pt x="1378" y="1366"/>
                  <a:pt x="1379" y="1370"/>
                  <a:pt x="1349" y="1352"/>
                </a:cubicBezTo>
                <a:cubicBezTo>
                  <a:pt x="1340" y="1324"/>
                  <a:pt x="1365" y="1332"/>
                  <a:pt x="1392" y="1328"/>
                </a:cubicBezTo>
                <a:cubicBezTo>
                  <a:pt x="1386" y="1281"/>
                  <a:pt x="1395" y="1303"/>
                  <a:pt x="1364" y="1261"/>
                </a:cubicBezTo>
                <a:cubicBezTo>
                  <a:pt x="1359" y="1254"/>
                  <a:pt x="1349" y="1241"/>
                  <a:pt x="1349" y="1241"/>
                </a:cubicBezTo>
                <a:cubicBezTo>
                  <a:pt x="1342" y="1220"/>
                  <a:pt x="1333" y="1192"/>
                  <a:pt x="1320" y="1174"/>
                </a:cubicBezTo>
                <a:cubicBezTo>
                  <a:pt x="1306" y="1155"/>
                  <a:pt x="1300" y="1158"/>
                  <a:pt x="1277" y="1150"/>
                </a:cubicBezTo>
                <a:cubicBezTo>
                  <a:pt x="1242" y="1138"/>
                  <a:pt x="1217" y="1120"/>
                  <a:pt x="1181" y="1112"/>
                </a:cubicBezTo>
                <a:cubicBezTo>
                  <a:pt x="1173" y="1087"/>
                  <a:pt x="1163" y="1076"/>
                  <a:pt x="1138" y="1069"/>
                </a:cubicBezTo>
                <a:cubicBezTo>
                  <a:pt x="1127" y="1052"/>
                  <a:pt x="1116" y="1046"/>
                  <a:pt x="1100" y="1035"/>
                </a:cubicBezTo>
                <a:cubicBezTo>
                  <a:pt x="1093" y="1015"/>
                  <a:pt x="1084" y="1003"/>
                  <a:pt x="1066" y="992"/>
                </a:cubicBezTo>
                <a:cubicBezTo>
                  <a:pt x="1048" y="938"/>
                  <a:pt x="995" y="914"/>
                  <a:pt x="946" y="896"/>
                </a:cubicBezTo>
                <a:cubicBezTo>
                  <a:pt x="887" y="898"/>
                  <a:pt x="827" y="902"/>
                  <a:pt x="768" y="901"/>
                </a:cubicBezTo>
                <a:cubicBezTo>
                  <a:pt x="748" y="900"/>
                  <a:pt x="743" y="888"/>
                  <a:pt x="730" y="877"/>
                </a:cubicBezTo>
                <a:cubicBezTo>
                  <a:pt x="693" y="845"/>
                  <a:pt x="653" y="803"/>
                  <a:pt x="605" y="790"/>
                </a:cubicBezTo>
                <a:cubicBezTo>
                  <a:pt x="584" y="777"/>
                  <a:pt x="579" y="772"/>
                  <a:pt x="586" y="747"/>
                </a:cubicBezTo>
                <a:cubicBezTo>
                  <a:pt x="582" y="711"/>
                  <a:pt x="588" y="687"/>
                  <a:pt x="552" y="675"/>
                </a:cubicBezTo>
                <a:cubicBezTo>
                  <a:pt x="541" y="658"/>
                  <a:pt x="543" y="648"/>
                  <a:pt x="524" y="641"/>
                </a:cubicBezTo>
                <a:cubicBezTo>
                  <a:pt x="513" y="625"/>
                  <a:pt x="509" y="602"/>
                  <a:pt x="495" y="589"/>
                </a:cubicBezTo>
                <a:cubicBezTo>
                  <a:pt x="457" y="555"/>
                  <a:pt x="408" y="557"/>
                  <a:pt x="360" y="550"/>
                </a:cubicBezTo>
                <a:cubicBezTo>
                  <a:pt x="328" y="530"/>
                  <a:pt x="302" y="503"/>
                  <a:pt x="264" y="493"/>
                </a:cubicBezTo>
                <a:cubicBezTo>
                  <a:pt x="233" y="476"/>
                  <a:pt x="206" y="465"/>
                  <a:pt x="173" y="454"/>
                </a:cubicBezTo>
                <a:cubicBezTo>
                  <a:pt x="151" y="460"/>
                  <a:pt x="150" y="471"/>
                  <a:pt x="130" y="478"/>
                </a:cubicBezTo>
                <a:cubicBezTo>
                  <a:pt x="110" y="423"/>
                  <a:pt x="136" y="500"/>
                  <a:pt x="120" y="344"/>
                </a:cubicBezTo>
                <a:cubicBezTo>
                  <a:pt x="119" y="332"/>
                  <a:pt x="99" y="311"/>
                  <a:pt x="92" y="301"/>
                </a:cubicBezTo>
                <a:cubicBezTo>
                  <a:pt x="79" y="251"/>
                  <a:pt x="18" y="231"/>
                  <a:pt x="0" y="181"/>
                </a:cubicBezTo>
                <a:cubicBezTo>
                  <a:pt x="3" y="174"/>
                  <a:pt x="4" y="166"/>
                  <a:pt x="10" y="161"/>
                </a:cubicBezTo>
                <a:cubicBezTo>
                  <a:pt x="19" y="154"/>
                  <a:pt x="32" y="154"/>
                  <a:pt x="44" y="152"/>
                </a:cubicBezTo>
                <a:cubicBezTo>
                  <a:pt x="114" y="139"/>
                  <a:pt x="121" y="141"/>
                  <a:pt x="197" y="137"/>
                </a:cubicBezTo>
                <a:cubicBezTo>
                  <a:pt x="251" y="123"/>
                  <a:pt x="179" y="60"/>
                  <a:pt x="144" y="51"/>
                </a:cubicBezTo>
                <a:cubicBezTo>
                  <a:pt x="138" y="48"/>
                  <a:pt x="118" y="41"/>
                  <a:pt x="125" y="41"/>
                </a:cubicBezTo>
                <a:cubicBezTo>
                  <a:pt x="135" y="41"/>
                  <a:pt x="154" y="51"/>
                  <a:pt x="154" y="51"/>
                </a:cubicBezTo>
                <a:cubicBezTo>
                  <a:pt x="197" y="49"/>
                  <a:pt x="243" y="61"/>
                  <a:pt x="284" y="46"/>
                </a:cubicBezTo>
                <a:cubicBezTo>
                  <a:pt x="298" y="41"/>
                  <a:pt x="284" y="17"/>
                  <a:pt x="288" y="3"/>
                </a:cubicBezTo>
                <a:cubicBezTo>
                  <a:pt x="289" y="0"/>
                  <a:pt x="295" y="3"/>
                  <a:pt x="298" y="3"/>
                </a:cubicBezTo>
              </a:path>
            </a:pathLst>
          </a:custGeom>
          <a:noFill/>
          <a:ln w="57150" cmpd="sng">
            <a:solidFill>
              <a:srgbClr val="0033CC"/>
            </a:solidFill>
            <a:round/>
            <a:headEnd/>
            <a:tailEnd/>
          </a:ln>
          <a:effectLst/>
        </p:spPr>
        <p:txBody>
          <a:bodyPr/>
          <a:lstStyle/>
          <a:p>
            <a:pPr>
              <a:defRPr/>
            </a:pPr>
            <a:endParaRPr lang="en-US">
              <a:ea typeface="+mn-ea"/>
              <a:cs typeface="+mn-cs"/>
            </a:endParaRPr>
          </a:p>
        </p:txBody>
      </p:sp>
      <p:sp>
        <p:nvSpPr>
          <p:cNvPr id="4107" name="Freeform 11"/>
          <p:cNvSpPr>
            <a:spLocks/>
          </p:cNvSpPr>
          <p:nvPr/>
        </p:nvSpPr>
        <p:spPr bwMode="auto">
          <a:xfrm>
            <a:off x="701675" y="1089025"/>
            <a:ext cx="2193925" cy="2957513"/>
          </a:xfrm>
          <a:custGeom>
            <a:avLst/>
            <a:gdLst/>
            <a:ahLst/>
            <a:cxnLst>
              <a:cxn ang="0">
                <a:pos x="1382" y="1863"/>
              </a:cxn>
              <a:cxn ang="0">
                <a:pos x="1334" y="1757"/>
              </a:cxn>
              <a:cxn ang="0">
                <a:pos x="1291" y="1685"/>
              </a:cxn>
              <a:cxn ang="0">
                <a:pos x="1320" y="1599"/>
              </a:cxn>
              <a:cxn ang="0">
                <a:pos x="1257" y="1488"/>
              </a:cxn>
              <a:cxn ang="0">
                <a:pos x="1195" y="1412"/>
              </a:cxn>
              <a:cxn ang="0">
                <a:pos x="1108" y="1383"/>
              </a:cxn>
              <a:cxn ang="0">
                <a:pos x="1089" y="1364"/>
              </a:cxn>
              <a:cxn ang="0">
                <a:pos x="1046" y="1349"/>
              </a:cxn>
              <a:cxn ang="0">
                <a:pos x="1022" y="1320"/>
              </a:cxn>
              <a:cxn ang="0">
                <a:pos x="974" y="1301"/>
              </a:cxn>
              <a:cxn ang="0">
                <a:pos x="950" y="1263"/>
              </a:cxn>
              <a:cxn ang="0">
                <a:pos x="916" y="1167"/>
              </a:cxn>
              <a:cxn ang="0">
                <a:pos x="873" y="1143"/>
              </a:cxn>
              <a:cxn ang="0">
                <a:pos x="849" y="1066"/>
              </a:cxn>
              <a:cxn ang="0">
                <a:pos x="825" y="951"/>
              </a:cxn>
              <a:cxn ang="0">
                <a:pos x="801" y="908"/>
              </a:cxn>
              <a:cxn ang="0">
                <a:pos x="777" y="879"/>
              </a:cxn>
              <a:cxn ang="0">
                <a:pos x="739" y="869"/>
              </a:cxn>
              <a:cxn ang="0">
                <a:pos x="724" y="764"/>
              </a:cxn>
              <a:cxn ang="0">
                <a:pos x="710" y="716"/>
              </a:cxn>
              <a:cxn ang="0">
                <a:pos x="724" y="668"/>
              </a:cxn>
              <a:cxn ang="0">
                <a:pos x="720" y="629"/>
              </a:cxn>
              <a:cxn ang="0">
                <a:pos x="739" y="600"/>
              </a:cxn>
              <a:cxn ang="0">
                <a:pos x="667" y="528"/>
              </a:cxn>
              <a:cxn ang="0">
                <a:pos x="710" y="533"/>
              </a:cxn>
              <a:cxn ang="0">
                <a:pos x="729" y="528"/>
              </a:cxn>
              <a:cxn ang="0">
                <a:pos x="715" y="524"/>
              </a:cxn>
              <a:cxn ang="0">
                <a:pos x="672" y="509"/>
              </a:cxn>
              <a:cxn ang="0">
                <a:pos x="657" y="504"/>
              </a:cxn>
              <a:cxn ang="0">
                <a:pos x="648" y="514"/>
              </a:cxn>
              <a:cxn ang="0">
                <a:pos x="643" y="500"/>
              </a:cxn>
              <a:cxn ang="0">
                <a:pos x="624" y="452"/>
              </a:cxn>
              <a:cxn ang="0">
                <a:pos x="604" y="408"/>
              </a:cxn>
              <a:cxn ang="0">
                <a:pos x="552" y="346"/>
              </a:cxn>
              <a:cxn ang="0">
                <a:pos x="480" y="188"/>
              </a:cxn>
              <a:cxn ang="0">
                <a:pos x="441" y="197"/>
              </a:cxn>
              <a:cxn ang="0">
                <a:pos x="427" y="188"/>
              </a:cxn>
              <a:cxn ang="0">
                <a:pos x="350" y="164"/>
              </a:cxn>
              <a:cxn ang="0">
                <a:pos x="326" y="159"/>
              </a:cxn>
              <a:cxn ang="0">
                <a:pos x="259" y="149"/>
              </a:cxn>
              <a:cxn ang="0">
                <a:pos x="129" y="125"/>
              </a:cxn>
              <a:cxn ang="0">
                <a:pos x="67" y="58"/>
              </a:cxn>
              <a:cxn ang="0">
                <a:pos x="48" y="0"/>
              </a:cxn>
              <a:cxn ang="0">
                <a:pos x="19" y="15"/>
              </a:cxn>
              <a:cxn ang="0">
                <a:pos x="0" y="68"/>
              </a:cxn>
            </a:cxnLst>
            <a:rect l="0" t="0" r="r" b="b"/>
            <a:pathLst>
              <a:path w="1382" h="1863">
                <a:moveTo>
                  <a:pt x="1382" y="1863"/>
                </a:moveTo>
                <a:cubicBezTo>
                  <a:pt x="1360" y="1830"/>
                  <a:pt x="1358" y="1790"/>
                  <a:pt x="1334" y="1757"/>
                </a:cubicBezTo>
                <a:cubicBezTo>
                  <a:pt x="1324" y="1729"/>
                  <a:pt x="1301" y="1714"/>
                  <a:pt x="1291" y="1685"/>
                </a:cubicBezTo>
                <a:cubicBezTo>
                  <a:pt x="1301" y="1644"/>
                  <a:pt x="1308" y="1632"/>
                  <a:pt x="1320" y="1599"/>
                </a:cubicBezTo>
                <a:cubicBezTo>
                  <a:pt x="1313" y="1528"/>
                  <a:pt x="1310" y="1523"/>
                  <a:pt x="1257" y="1488"/>
                </a:cubicBezTo>
                <a:cubicBezTo>
                  <a:pt x="1240" y="1442"/>
                  <a:pt x="1250" y="1428"/>
                  <a:pt x="1195" y="1412"/>
                </a:cubicBezTo>
                <a:cubicBezTo>
                  <a:pt x="1168" y="1394"/>
                  <a:pt x="1140" y="1388"/>
                  <a:pt x="1108" y="1383"/>
                </a:cubicBezTo>
                <a:cubicBezTo>
                  <a:pt x="1059" y="1365"/>
                  <a:pt x="1126" y="1394"/>
                  <a:pt x="1089" y="1364"/>
                </a:cubicBezTo>
                <a:cubicBezTo>
                  <a:pt x="1077" y="1355"/>
                  <a:pt x="1060" y="1355"/>
                  <a:pt x="1046" y="1349"/>
                </a:cubicBezTo>
                <a:cubicBezTo>
                  <a:pt x="1037" y="1340"/>
                  <a:pt x="1032" y="1328"/>
                  <a:pt x="1022" y="1320"/>
                </a:cubicBezTo>
                <a:cubicBezTo>
                  <a:pt x="1011" y="1311"/>
                  <a:pt x="988" y="1306"/>
                  <a:pt x="974" y="1301"/>
                </a:cubicBezTo>
                <a:cubicBezTo>
                  <a:pt x="968" y="1283"/>
                  <a:pt x="956" y="1281"/>
                  <a:pt x="950" y="1263"/>
                </a:cubicBezTo>
                <a:cubicBezTo>
                  <a:pt x="962" y="1227"/>
                  <a:pt x="928" y="1199"/>
                  <a:pt x="916" y="1167"/>
                </a:cubicBezTo>
                <a:cubicBezTo>
                  <a:pt x="927" y="1133"/>
                  <a:pt x="899" y="1152"/>
                  <a:pt x="873" y="1143"/>
                </a:cubicBezTo>
                <a:cubicBezTo>
                  <a:pt x="864" y="1117"/>
                  <a:pt x="860" y="1091"/>
                  <a:pt x="849" y="1066"/>
                </a:cubicBezTo>
                <a:cubicBezTo>
                  <a:pt x="855" y="1018"/>
                  <a:pt x="853" y="990"/>
                  <a:pt x="825" y="951"/>
                </a:cubicBezTo>
                <a:cubicBezTo>
                  <a:pt x="818" y="930"/>
                  <a:pt x="821" y="920"/>
                  <a:pt x="801" y="908"/>
                </a:cubicBezTo>
                <a:cubicBezTo>
                  <a:pt x="795" y="898"/>
                  <a:pt x="789" y="884"/>
                  <a:pt x="777" y="879"/>
                </a:cubicBezTo>
                <a:cubicBezTo>
                  <a:pt x="765" y="874"/>
                  <a:pt x="739" y="869"/>
                  <a:pt x="739" y="869"/>
                </a:cubicBezTo>
                <a:cubicBezTo>
                  <a:pt x="702" y="847"/>
                  <a:pt x="722" y="808"/>
                  <a:pt x="724" y="764"/>
                </a:cubicBezTo>
                <a:cubicBezTo>
                  <a:pt x="721" y="748"/>
                  <a:pt x="712" y="733"/>
                  <a:pt x="710" y="716"/>
                </a:cubicBezTo>
                <a:cubicBezTo>
                  <a:pt x="709" y="703"/>
                  <a:pt x="720" y="681"/>
                  <a:pt x="724" y="668"/>
                </a:cubicBezTo>
                <a:cubicBezTo>
                  <a:pt x="723" y="655"/>
                  <a:pt x="717" y="642"/>
                  <a:pt x="720" y="629"/>
                </a:cubicBezTo>
                <a:cubicBezTo>
                  <a:pt x="722" y="618"/>
                  <a:pt x="739" y="600"/>
                  <a:pt x="739" y="600"/>
                </a:cubicBezTo>
                <a:cubicBezTo>
                  <a:pt x="720" y="576"/>
                  <a:pt x="693" y="546"/>
                  <a:pt x="667" y="528"/>
                </a:cubicBezTo>
                <a:cubicBezTo>
                  <a:pt x="687" y="515"/>
                  <a:pt x="689" y="526"/>
                  <a:pt x="710" y="533"/>
                </a:cubicBezTo>
                <a:cubicBezTo>
                  <a:pt x="716" y="531"/>
                  <a:pt x="726" y="534"/>
                  <a:pt x="729" y="528"/>
                </a:cubicBezTo>
                <a:cubicBezTo>
                  <a:pt x="731" y="524"/>
                  <a:pt x="720" y="526"/>
                  <a:pt x="715" y="524"/>
                </a:cubicBezTo>
                <a:cubicBezTo>
                  <a:pt x="684" y="514"/>
                  <a:pt x="694" y="517"/>
                  <a:pt x="672" y="509"/>
                </a:cubicBezTo>
                <a:cubicBezTo>
                  <a:pt x="667" y="507"/>
                  <a:pt x="657" y="504"/>
                  <a:pt x="657" y="504"/>
                </a:cubicBezTo>
                <a:cubicBezTo>
                  <a:pt x="632" y="479"/>
                  <a:pt x="648" y="490"/>
                  <a:pt x="648" y="514"/>
                </a:cubicBezTo>
                <a:cubicBezTo>
                  <a:pt x="648" y="519"/>
                  <a:pt x="645" y="505"/>
                  <a:pt x="643" y="500"/>
                </a:cubicBezTo>
                <a:cubicBezTo>
                  <a:pt x="637" y="484"/>
                  <a:pt x="632" y="467"/>
                  <a:pt x="624" y="452"/>
                </a:cubicBezTo>
                <a:cubicBezTo>
                  <a:pt x="617" y="438"/>
                  <a:pt x="615" y="419"/>
                  <a:pt x="604" y="408"/>
                </a:cubicBezTo>
                <a:cubicBezTo>
                  <a:pt x="583" y="387"/>
                  <a:pt x="568" y="371"/>
                  <a:pt x="552" y="346"/>
                </a:cubicBezTo>
                <a:cubicBezTo>
                  <a:pt x="536" y="287"/>
                  <a:pt x="531" y="229"/>
                  <a:pt x="480" y="188"/>
                </a:cubicBezTo>
                <a:cubicBezTo>
                  <a:pt x="473" y="190"/>
                  <a:pt x="446" y="197"/>
                  <a:pt x="441" y="197"/>
                </a:cubicBezTo>
                <a:cubicBezTo>
                  <a:pt x="435" y="196"/>
                  <a:pt x="432" y="190"/>
                  <a:pt x="427" y="188"/>
                </a:cubicBezTo>
                <a:cubicBezTo>
                  <a:pt x="403" y="178"/>
                  <a:pt x="375" y="171"/>
                  <a:pt x="350" y="164"/>
                </a:cubicBezTo>
                <a:cubicBezTo>
                  <a:pt x="317" y="141"/>
                  <a:pt x="317" y="133"/>
                  <a:pt x="326" y="159"/>
                </a:cubicBezTo>
                <a:cubicBezTo>
                  <a:pt x="312" y="199"/>
                  <a:pt x="280" y="156"/>
                  <a:pt x="259" y="149"/>
                </a:cubicBezTo>
                <a:cubicBezTo>
                  <a:pt x="243" y="105"/>
                  <a:pt x="156" y="126"/>
                  <a:pt x="129" y="125"/>
                </a:cubicBezTo>
                <a:cubicBezTo>
                  <a:pt x="96" y="68"/>
                  <a:pt x="126" y="67"/>
                  <a:pt x="67" y="58"/>
                </a:cubicBezTo>
                <a:cubicBezTo>
                  <a:pt x="52" y="38"/>
                  <a:pt x="52" y="26"/>
                  <a:pt x="48" y="0"/>
                </a:cubicBezTo>
                <a:cubicBezTo>
                  <a:pt x="39" y="3"/>
                  <a:pt x="24" y="6"/>
                  <a:pt x="19" y="15"/>
                </a:cubicBezTo>
                <a:cubicBezTo>
                  <a:pt x="15" y="21"/>
                  <a:pt x="0" y="59"/>
                  <a:pt x="0" y="68"/>
                </a:cubicBezTo>
              </a:path>
            </a:pathLst>
          </a:custGeom>
          <a:noFill/>
          <a:ln w="57150" cmpd="sng">
            <a:solidFill>
              <a:srgbClr val="0033CC"/>
            </a:solidFill>
            <a:round/>
            <a:headEnd/>
            <a:tailEnd/>
          </a:ln>
          <a:effectLst/>
        </p:spPr>
        <p:txBody>
          <a:bodyPr/>
          <a:lstStyle/>
          <a:p>
            <a:pPr>
              <a:defRPr/>
            </a:pPr>
            <a:endParaRPr lang="en-US">
              <a:ea typeface="+mn-ea"/>
              <a:cs typeface="+mn-cs"/>
            </a:endParaRPr>
          </a:p>
        </p:txBody>
      </p:sp>
      <p:sp>
        <p:nvSpPr>
          <p:cNvPr id="4111" name="WordArt 15"/>
          <p:cNvSpPr>
            <a:spLocks noChangeArrowheads="1" noChangeShapeType="1" noTextEdit="1"/>
          </p:cNvSpPr>
          <p:nvPr/>
        </p:nvSpPr>
        <p:spPr bwMode="auto">
          <a:xfrm>
            <a:off x="533400" y="1524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Assyria</a:t>
            </a:r>
          </a:p>
        </p:txBody>
      </p:sp>
      <p:sp>
        <p:nvSpPr>
          <p:cNvPr id="4114" name="WordArt 18"/>
          <p:cNvSpPr>
            <a:spLocks noChangeArrowheads="1" noChangeShapeType="1" noTextEdit="1"/>
          </p:cNvSpPr>
          <p:nvPr/>
        </p:nvSpPr>
        <p:spPr bwMode="auto">
          <a:xfrm>
            <a:off x="1143000" y="2667000"/>
            <a:ext cx="1257300" cy="609600"/>
          </a:xfrm>
          <a:prstGeom prst="rect">
            <a:avLst/>
          </a:prstGeom>
        </p:spPr>
        <p:txBody>
          <a:bodyPr wrap="none" fromWordArt="1">
            <a:prstTxWarp prst="textPlain">
              <a:avLst>
                <a:gd name="adj" fmla="val 49574"/>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Babylon</a:t>
            </a:r>
          </a:p>
        </p:txBody>
      </p:sp>
      <p:sp>
        <p:nvSpPr>
          <p:cNvPr id="4115" name="WordArt 19"/>
          <p:cNvSpPr>
            <a:spLocks noChangeArrowheads="1" noChangeShapeType="1" noTextEdit="1"/>
          </p:cNvSpPr>
          <p:nvPr/>
        </p:nvSpPr>
        <p:spPr bwMode="auto">
          <a:xfrm>
            <a:off x="1905000" y="3810000"/>
            <a:ext cx="1257300" cy="457200"/>
          </a:xfrm>
          <a:prstGeom prst="rect">
            <a:avLst/>
          </a:prstGeom>
        </p:spPr>
        <p:txBody>
          <a:bodyPr wrap="none" fromWordArt="1">
            <a:prstTxWarp prst="textPlain">
              <a:avLst>
                <a:gd name="adj" fmla="val 49620"/>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Chaldea</a:t>
            </a:r>
          </a:p>
        </p:txBody>
      </p:sp>
      <p:sp>
        <p:nvSpPr>
          <p:cNvPr id="4116" name="WordArt 20"/>
          <p:cNvSpPr>
            <a:spLocks noChangeArrowheads="1" noChangeShapeType="1" noTextEdit="1"/>
          </p:cNvSpPr>
          <p:nvPr/>
        </p:nvSpPr>
        <p:spPr bwMode="auto">
          <a:xfrm>
            <a:off x="3505200" y="2667000"/>
            <a:ext cx="1257300" cy="457200"/>
          </a:xfrm>
          <a:prstGeom prst="rect">
            <a:avLst/>
          </a:prstGeom>
        </p:spPr>
        <p:txBody>
          <a:bodyPr wrap="none" fromWordArt="1">
            <a:prstTxWarp prst="textPlain">
              <a:avLst>
                <a:gd name="adj" fmla="val 49620"/>
              </a:avLst>
            </a:prstTxWarp>
          </a:bodyPr>
          <a:lstStyle/>
          <a:p>
            <a:pPr algn="ctr"/>
            <a:r>
              <a:rPr lang="en-US"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Persia</a:t>
            </a:r>
          </a:p>
        </p:txBody>
      </p:sp>
      <p:sp>
        <p:nvSpPr>
          <p:cNvPr id="4117" name="Text Box 21"/>
          <p:cNvSpPr txBox="1">
            <a:spLocks noChangeArrowheads="1"/>
          </p:cNvSpPr>
          <p:nvPr/>
        </p:nvSpPr>
        <p:spPr bwMode="auto">
          <a:xfrm>
            <a:off x="-76200" y="2071688"/>
            <a:ext cx="19812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fontAlgn="base">
              <a:defRPr/>
            </a:pPr>
            <a:r>
              <a:rPr lang="en-US" sz="2800">
                <a:effectLst/>
                <a:ea typeface="+mn-ea"/>
                <a:cs typeface="+mn-cs"/>
              </a:rPr>
              <a:t>Euphrates</a:t>
            </a:r>
          </a:p>
        </p:txBody>
      </p:sp>
      <p:sp>
        <p:nvSpPr>
          <p:cNvPr id="4118" name="Text Box 22"/>
          <p:cNvSpPr txBox="1">
            <a:spLocks noChangeArrowheads="1"/>
          </p:cNvSpPr>
          <p:nvPr/>
        </p:nvSpPr>
        <p:spPr bwMode="auto">
          <a:xfrm>
            <a:off x="762000" y="838200"/>
            <a:ext cx="16002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fontAlgn="base">
              <a:defRPr/>
            </a:pPr>
            <a:r>
              <a:rPr lang="en-US" sz="2800">
                <a:effectLst/>
                <a:ea typeface="+mn-ea"/>
                <a:cs typeface="+mn-cs"/>
              </a:rPr>
              <a:t>Tigris</a:t>
            </a:r>
          </a:p>
        </p:txBody>
      </p:sp>
      <p:sp>
        <p:nvSpPr>
          <p:cNvPr id="4119" name="Text Box 23"/>
          <p:cNvSpPr txBox="1">
            <a:spLocks noChangeArrowheads="1"/>
          </p:cNvSpPr>
          <p:nvPr/>
        </p:nvSpPr>
        <p:spPr bwMode="auto">
          <a:xfrm>
            <a:off x="3124200" y="5029200"/>
            <a:ext cx="2438400" cy="5191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fontAlgn="base">
              <a:defRPr/>
            </a:pPr>
            <a:r>
              <a:rPr lang="en-US" sz="2800">
                <a:effectLst/>
                <a:ea typeface="+mn-ea"/>
                <a:cs typeface="+mn-cs"/>
              </a:rPr>
              <a:t>Persian Gulf</a:t>
            </a:r>
          </a:p>
        </p:txBody>
      </p:sp>
      <p:sp>
        <p:nvSpPr>
          <p:cNvPr id="4120" name="Line 24"/>
          <p:cNvSpPr>
            <a:spLocks noChangeShapeType="1"/>
          </p:cNvSpPr>
          <p:nvPr/>
        </p:nvSpPr>
        <p:spPr bwMode="auto">
          <a:xfrm flipH="1">
            <a:off x="1524000" y="838200"/>
            <a:ext cx="2971800" cy="1447800"/>
          </a:xfrm>
          <a:prstGeom prst="line">
            <a:avLst/>
          </a:prstGeom>
          <a:noFill/>
          <a:ln w="76200">
            <a:solidFill>
              <a:schemeClr val="tx1"/>
            </a:solidFill>
            <a:round/>
            <a:headEnd/>
            <a:tailEnd type="triangle" w="med" len="med"/>
          </a:ln>
          <a:effectLst/>
        </p:spPr>
        <p:txBody>
          <a:bodyPr/>
          <a:lstStyle/>
          <a:p>
            <a:pPr>
              <a:defRPr/>
            </a:pPr>
            <a:endParaRPr lang="en-US">
              <a:ea typeface="+mn-ea"/>
              <a:cs typeface="+mn-cs"/>
            </a:endParaRPr>
          </a:p>
        </p:txBody>
      </p:sp>
      <p:sp>
        <p:nvSpPr>
          <p:cNvPr id="4104" name="Rectangle 8"/>
          <p:cNvSpPr>
            <a:spLocks noGrp="1" noRot="1" noChangeArrowheads="1"/>
          </p:cNvSpPr>
          <p:nvPr>
            <p:ph type="title" idx="4294967295"/>
          </p:nvPr>
        </p:nvSpPr>
        <p:spPr>
          <a:xfrm>
            <a:off x="2590800" y="76200"/>
            <a:ext cx="3886200" cy="762000"/>
          </a:xfrm>
          <a:solidFill>
            <a:schemeClr val="bg2"/>
          </a:solidFill>
          <a:ln w="9525">
            <a:solidFill>
              <a:schemeClr val="bg2"/>
            </a:solid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en-US" sz="4000" dirty="0">
                <a:solidFill>
                  <a:srgbClr val="F7FFFB"/>
                </a:solidFill>
                <a:latin typeface="Arial" panose="020B0604020202020204" pitchFamily="34" charset="0"/>
                <a:cs typeface="Arial" panose="020B0604020202020204" pitchFamily="34" charset="0"/>
              </a:rPr>
              <a:t>Mesopotamia</a:t>
            </a:r>
            <a:endParaRPr lang="en-US" dirty="0">
              <a:solidFill>
                <a:srgbClr val="F7FFFB"/>
              </a:solidFill>
              <a:latin typeface="Arial" panose="020B0604020202020204" pitchFamily="34" charset="0"/>
              <a:cs typeface="Arial" panose="020B0604020202020204" pitchFamily="34" charset="0"/>
            </a:endParaRPr>
          </a:p>
        </p:txBody>
      </p:sp>
      <p:sp>
        <p:nvSpPr>
          <p:cNvPr id="15" name="Text Box 25"/>
          <p:cNvSpPr txBox="1">
            <a:spLocks noChangeAspect="1" noChangeArrowheads="1"/>
          </p:cNvSpPr>
          <p:nvPr/>
        </p:nvSpPr>
        <p:spPr bwMode="auto">
          <a:xfrm>
            <a:off x="8604250" y="76200"/>
            <a:ext cx="539750" cy="461963"/>
          </a:xfrm>
          <a:prstGeom prst="rect">
            <a:avLst/>
          </a:prstGeom>
          <a:solidFill>
            <a:srgbClr val="000000"/>
          </a:solid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rtl="1" eaLnBrk="1" fontAlgn="base" latinLnBrk="0" hangingPunct="1">
              <a:lnSpc>
                <a:spcPct val="100000"/>
              </a:lnSpc>
              <a:spcBef>
                <a:spcPct val="0"/>
              </a:spcBef>
              <a:buClrTx/>
              <a:buSzTx/>
              <a:buFontTx/>
              <a:buNone/>
              <a:tabLst/>
              <a:defRPr kumimoji="0" sz="2400" b="1" i="0" u="none" strike="noStrike" kern="0" cap="none" spc="0" normalizeH="0" baseline="0">
                <a:ln>
                  <a:noFill/>
                </a:ln>
                <a:solidFill>
                  <a:srgbClr val="FFFFFF"/>
                </a:solidFill>
                <a:effectLst/>
                <a:uLnTx/>
                <a:uFillTx/>
                <a:latin typeface="Arial"/>
                <a:ea typeface="ＭＳ Ｐゴシック"/>
                <a:cs typeface="Arial"/>
              </a:defRPr>
            </a:lvl1pPr>
            <a:lvl2pPr algn="ctr" rtl="1" fontAlgn="base">
              <a:spcBef>
                <a:spcPct val="0"/>
              </a:spcBef>
              <a:defRPr sz="4400">
                <a:solidFill>
                  <a:schemeClr val="accent1"/>
                </a:solidFill>
                <a:latin typeface="Batik Regular" charset="0"/>
                <a:cs typeface="Times New Roman (Hebrew)" charset="0"/>
              </a:defRPr>
            </a:lvl2pPr>
            <a:lvl3pPr algn="ctr" rtl="1" fontAlgn="base">
              <a:spcBef>
                <a:spcPct val="0"/>
              </a:spcBef>
              <a:defRPr sz="4400">
                <a:solidFill>
                  <a:schemeClr val="accent1"/>
                </a:solidFill>
                <a:latin typeface="Batik Regular" charset="0"/>
                <a:cs typeface="Times New Roman (Hebrew)" charset="0"/>
              </a:defRPr>
            </a:lvl3pPr>
            <a:lvl4pPr algn="ctr" rtl="1" fontAlgn="base">
              <a:spcBef>
                <a:spcPct val="0"/>
              </a:spcBef>
              <a:defRPr sz="4400">
                <a:solidFill>
                  <a:schemeClr val="accent1"/>
                </a:solidFill>
                <a:latin typeface="Batik Regular" charset="0"/>
                <a:cs typeface="Times New Roman (Hebrew)" charset="0"/>
              </a:defRPr>
            </a:lvl4pPr>
            <a:lvl5pPr algn="ctr" rtl="1" fontAlgn="base">
              <a:spcBef>
                <a:spcPct val="0"/>
              </a:spcBef>
              <a:defRPr sz="4400">
                <a:solidFill>
                  <a:schemeClr val="accent1"/>
                </a:solidFill>
                <a:latin typeface="Batik Regular" charset="0"/>
                <a:cs typeface="Times New Roman (Hebrew)" charset="0"/>
              </a:defRPr>
            </a:lvl5pPr>
            <a:lvl6pPr marL="457200" algn="ctr" rtl="1" fontAlgn="base">
              <a:spcBef>
                <a:spcPct val="0"/>
              </a:spcBef>
              <a:spcAft>
                <a:spcPct val="0"/>
              </a:spcAft>
              <a:defRPr sz="4400">
                <a:solidFill>
                  <a:schemeClr val="accent1"/>
                </a:solidFill>
                <a:latin typeface="Batik Regular" charset="0"/>
                <a:cs typeface="Times New Roman (Hebrew)" charset="0"/>
              </a:defRPr>
            </a:lvl6pPr>
            <a:lvl7pPr marL="914400" algn="ctr" rtl="1" fontAlgn="base">
              <a:spcBef>
                <a:spcPct val="0"/>
              </a:spcBef>
              <a:spcAft>
                <a:spcPct val="0"/>
              </a:spcAft>
              <a:defRPr sz="4400">
                <a:solidFill>
                  <a:schemeClr val="accent1"/>
                </a:solidFill>
                <a:latin typeface="Batik Regular" charset="0"/>
                <a:cs typeface="Times New Roman (Hebrew)" charset="0"/>
              </a:defRPr>
            </a:lvl7pPr>
            <a:lvl8pPr marL="1371600" algn="ctr" rtl="1" fontAlgn="base">
              <a:spcBef>
                <a:spcPct val="0"/>
              </a:spcBef>
              <a:spcAft>
                <a:spcPct val="0"/>
              </a:spcAft>
              <a:defRPr sz="4400">
                <a:solidFill>
                  <a:schemeClr val="accent1"/>
                </a:solidFill>
                <a:latin typeface="Batik Regular" charset="0"/>
                <a:cs typeface="Times New Roman (Hebrew)" charset="0"/>
              </a:defRPr>
            </a:lvl8pPr>
            <a:lvl9pPr marL="1828800" algn="ctr" rtl="1" fontAlgn="base">
              <a:spcBef>
                <a:spcPct val="0"/>
              </a:spcBef>
              <a:spcAft>
                <a:spcPct val="0"/>
              </a:spcAft>
              <a:defRPr sz="4400">
                <a:solidFill>
                  <a:schemeClr val="accent1"/>
                </a:solidFill>
                <a:latin typeface="Batik Regular" charset="0"/>
                <a:cs typeface="Times New Roman (Hebrew)" charset="0"/>
              </a:defRPr>
            </a:lvl9pPr>
          </a:lstStyle>
          <a:p>
            <a:r>
              <a:rPr lang="en-US" dirty="0"/>
              <a:t>21</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119"/>
                                        </p:tgtEl>
                                        <p:attrNameLst>
                                          <p:attrName>style.visibility</p:attrName>
                                        </p:attrNameLst>
                                      </p:cBhvr>
                                      <p:to>
                                        <p:strVal val="visible"/>
                                      </p:to>
                                    </p:set>
                                    <p:anim calcmode="lin" valueType="num">
                                      <p:cBhvr>
                                        <p:cTn id="7" dur="1000" fill="hold"/>
                                        <p:tgtEl>
                                          <p:spTgt spid="4119"/>
                                        </p:tgtEl>
                                        <p:attrNameLst>
                                          <p:attrName>ppt_w</p:attrName>
                                        </p:attrNameLst>
                                      </p:cBhvr>
                                      <p:tavLst>
                                        <p:tav tm="0">
                                          <p:val>
                                            <p:fltVal val="0"/>
                                          </p:val>
                                        </p:tav>
                                        <p:tav tm="100000">
                                          <p:val>
                                            <p:strVal val="#ppt_w"/>
                                          </p:val>
                                        </p:tav>
                                      </p:tavLst>
                                    </p:anim>
                                    <p:anim calcmode="lin" valueType="num">
                                      <p:cBhvr>
                                        <p:cTn id="8" dur="1000" fill="hold"/>
                                        <p:tgtEl>
                                          <p:spTgt spid="4119"/>
                                        </p:tgtEl>
                                        <p:attrNameLst>
                                          <p:attrName>ppt_h</p:attrName>
                                        </p:attrNameLst>
                                      </p:cBhvr>
                                      <p:tavLst>
                                        <p:tav tm="0">
                                          <p:val>
                                            <p:fltVal val="0"/>
                                          </p:val>
                                        </p:tav>
                                        <p:tav tm="100000">
                                          <p:val>
                                            <p:strVal val="#ppt_h"/>
                                          </p:val>
                                        </p:tav>
                                      </p:tavLst>
                                    </p:anim>
                                    <p:anim calcmode="lin" valueType="num">
                                      <p:cBhvr>
                                        <p:cTn id="9" dur="1000" fill="hold"/>
                                        <p:tgtEl>
                                          <p:spTgt spid="41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1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118"/>
                                        </p:tgtEl>
                                        <p:attrNameLst>
                                          <p:attrName>style.visibility</p:attrName>
                                        </p:attrNameLst>
                                      </p:cBhvr>
                                      <p:to>
                                        <p:strVal val="visible"/>
                                      </p:to>
                                    </p:set>
                                    <p:anim calcmode="lin" valueType="num">
                                      <p:cBhvr>
                                        <p:cTn id="15" dur="1000" fill="hold"/>
                                        <p:tgtEl>
                                          <p:spTgt spid="4118"/>
                                        </p:tgtEl>
                                        <p:attrNameLst>
                                          <p:attrName>ppt_w</p:attrName>
                                        </p:attrNameLst>
                                      </p:cBhvr>
                                      <p:tavLst>
                                        <p:tav tm="0">
                                          <p:val>
                                            <p:fltVal val="0"/>
                                          </p:val>
                                        </p:tav>
                                        <p:tav tm="100000">
                                          <p:val>
                                            <p:strVal val="#ppt_w"/>
                                          </p:val>
                                        </p:tav>
                                      </p:tavLst>
                                    </p:anim>
                                    <p:anim calcmode="lin" valueType="num">
                                      <p:cBhvr>
                                        <p:cTn id="16" dur="1000" fill="hold"/>
                                        <p:tgtEl>
                                          <p:spTgt spid="4118"/>
                                        </p:tgtEl>
                                        <p:attrNameLst>
                                          <p:attrName>ppt_h</p:attrName>
                                        </p:attrNameLst>
                                      </p:cBhvr>
                                      <p:tavLst>
                                        <p:tav tm="0">
                                          <p:val>
                                            <p:fltVal val="0"/>
                                          </p:val>
                                        </p:tav>
                                        <p:tav tm="100000">
                                          <p:val>
                                            <p:strVal val="#ppt_h"/>
                                          </p:val>
                                        </p:tav>
                                      </p:tavLst>
                                    </p:anim>
                                    <p:anim calcmode="lin" valueType="num">
                                      <p:cBhvr>
                                        <p:cTn id="17" dur="1000" fill="hold"/>
                                        <p:tgtEl>
                                          <p:spTgt spid="41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1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117"/>
                                        </p:tgtEl>
                                        <p:attrNameLst>
                                          <p:attrName>style.visibility</p:attrName>
                                        </p:attrNameLst>
                                      </p:cBhvr>
                                      <p:to>
                                        <p:strVal val="visible"/>
                                      </p:to>
                                    </p:set>
                                    <p:anim calcmode="lin" valueType="num">
                                      <p:cBhvr>
                                        <p:cTn id="23" dur="1000" fill="hold"/>
                                        <p:tgtEl>
                                          <p:spTgt spid="4117"/>
                                        </p:tgtEl>
                                        <p:attrNameLst>
                                          <p:attrName>ppt_w</p:attrName>
                                        </p:attrNameLst>
                                      </p:cBhvr>
                                      <p:tavLst>
                                        <p:tav tm="0">
                                          <p:val>
                                            <p:fltVal val="0"/>
                                          </p:val>
                                        </p:tav>
                                        <p:tav tm="100000">
                                          <p:val>
                                            <p:strVal val="#ppt_w"/>
                                          </p:val>
                                        </p:tav>
                                      </p:tavLst>
                                    </p:anim>
                                    <p:anim calcmode="lin" valueType="num">
                                      <p:cBhvr>
                                        <p:cTn id="24" dur="1000" fill="hold"/>
                                        <p:tgtEl>
                                          <p:spTgt spid="4117"/>
                                        </p:tgtEl>
                                        <p:attrNameLst>
                                          <p:attrName>ppt_h</p:attrName>
                                        </p:attrNameLst>
                                      </p:cBhvr>
                                      <p:tavLst>
                                        <p:tav tm="0">
                                          <p:val>
                                            <p:fltVal val="0"/>
                                          </p:val>
                                        </p:tav>
                                        <p:tav tm="100000">
                                          <p:val>
                                            <p:strVal val="#ppt_h"/>
                                          </p:val>
                                        </p:tav>
                                      </p:tavLst>
                                    </p:anim>
                                    <p:anim calcmode="lin" valueType="num">
                                      <p:cBhvr>
                                        <p:cTn id="25" dur="1000" fill="hold"/>
                                        <p:tgtEl>
                                          <p:spTgt spid="41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1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nodeType="clickEffect">
                                  <p:stCondLst>
                                    <p:cond delay="0"/>
                                  </p:stCondLst>
                                  <p:childTnLst>
                                    <p:set>
                                      <p:cBhvr>
                                        <p:cTn id="30" dur="1" fill="hold">
                                          <p:stCondLst>
                                            <p:cond delay="0"/>
                                          </p:stCondLst>
                                        </p:cTn>
                                        <p:tgtEl>
                                          <p:spTgt spid="4120"/>
                                        </p:tgtEl>
                                        <p:attrNameLst>
                                          <p:attrName>style.visibility</p:attrName>
                                        </p:attrNameLst>
                                      </p:cBhvr>
                                      <p:to>
                                        <p:strVal val="visible"/>
                                      </p:to>
                                    </p:set>
                                    <p:animEffect transition="in" filter="wipe(up)">
                                      <p:cBhvr>
                                        <p:cTn id="31" dur="500"/>
                                        <p:tgtEl>
                                          <p:spTgt spid="412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111"/>
                                        </p:tgtEl>
                                        <p:attrNameLst>
                                          <p:attrName>style.visibility</p:attrName>
                                        </p:attrNameLst>
                                      </p:cBhvr>
                                      <p:to>
                                        <p:strVal val="visible"/>
                                      </p:to>
                                    </p:set>
                                    <p:animEffect transition="in" filter="fade">
                                      <p:cBhvr>
                                        <p:cTn id="36" dur="2000"/>
                                        <p:tgtEl>
                                          <p:spTgt spid="411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114"/>
                                        </p:tgtEl>
                                        <p:attrNameLst>
                                          <p:attrName>style.visibility</p:attrName>
                                        </p:attrNameLst>
                                      </p:cBhvr>
                                      <p:to>
                                        <p:strVal val="visible"/>
                                      </p:to>
                                    </p:set>
                                    <p:animEffect transition="in" filter="fade">
                                      <p:cBhvr>
                                        <p:cTn id="41" dur="2000"/>
                                        <p:tgtEl>
                                          <p:spTgt spid="4114"/>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115"/>
                                        </p:tgtEl>
                                        <p:attrNameLst>
                                          <p:attrName>style.visibility</p:attrName>
                                        </p:attrNameLst>
                                      </p:cBhvr>
                                      <p:to>
                                        <p:strVal val="visible"/>
                                      </p:to>
                                    </p:set>
                                    <p:animEffect transition="in" filter="fade">
                                      <p:cBhvr>
                                        <p:cTn id="46" dur="2000"/>
                                        <p:tgtEl>
                                          <p:spTgt spid="4115"/>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116"/>
                                        </p:tgtEl>
                                        <p:attrNameLst>
                                          <p:attrName>style.visibility</p:attrName>
                                        </p:attrNameLst>
                                      </p:cBhvr>
                                      <p:to>
                                        <p:strVal val="visible"/>
                                      </p:to>
                                    </p:set>
                                    <p:animEffect transition="in" filter="fade">
                                      <p:cBhvr>
                                        <p:cTn id="51" dur="2000"/>
                                        <p:tgtEl>
                                          <p:spTgt spid="4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1" grpId="0" animBg="1"/>
      <p:bldP spid="4114" grpId="0" animBg="1"/>
      <p:bldP spid="4115" grpId="0" animBg="1"/>
      <p:bldP spid="4116" grpId="0" animBg="1"/>
      <p:bldP spid="4117" grpId="0"/>
      <p:bldP spid="4118" grpId="0"/>
      <p:bldP spid="4119"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udean Wilderness\Judean Wilderness sr\Nahal Darga from Murabaat caves, 95-22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4, tb n062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Sr Slides\Nahal Darga from top looking east, 95-13tb.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Todd Sites\0 Adds\4 Judah\Aerial new scans\sr\Moresheth Gath aerial from southeast, 132-15.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1 Galilee\Aerial Galilee\Sea of Galilee South\sr\Southern end of Sea of Galilee aerial, 117-15tb.jpg"/>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4103</TotalTime>
  <Words>4996</Words>
  <Application>Microsoft Macintosh PowerPoint</Application>
  <PresentationFormat>On-screen Show (4:3)</PresentationFormat>
  <Paragraphs>817</Paragraphs>
  <Slides>72</Slides>
  <Notes>71</Notes>
  <HiddenSlides>0</HiddenSlides>
  <MMClips>1</MMClips>
  <ScaleCrop>false</ScaleCrop>
  <HeadingPairs>
    <vt:vector size="8" baseType="variant">
      <vt:variant>
        <vt:lpstr>Fonts Used</vt:lpstr>
      </vt:variant>
      <vt:variant>
        <vt:i4>19</vt:i4>
      </vt:variant>
      <vt:variant>
        <vt:lpstr>Theme</vt:lpstr>
      </vt:variant>
      <vt:variant>
        <vt:i4>12</vt:i4>
      </vt:variant>
      <vt:variant>
        <vt:lpstr>Embedded OLE Servers</vt:lpstr>
      </vt:variant>
      <vt:variant>
        <vt:i4>1</vt:i4>
      </vt:variant>
      <vt:variant>
        <vt:lpstr>Slide Titles</vt:lpstr>
      </vt:variant>
      <vt:variant>
        <vt:i4>72</vt:i4>
      </vt:variant>
    </vt:vector>
  </HeadingPairs>
  <TitlesOfParts>
    <vt:vector size="104" baseType="lpstr">
      <vt:lpstr>B VAG Rounded Bold</vt:lpstr>
      <vt:lpstr>Chicago</vt:lpstr>
      <vt:lpstr>Kosher-Normal</vt:lpstr>
      <vt:lpstr>Times</vt:lpstr>
      <vt:lpstr>Arial</vt:lpstr>
      <vt:lpstr>Arial Black</vt:lpstr>
      <vt:lpstr>Book Antiqua</vt:lpstr>
      <vt:lpstr>Bwhebb</vt:lpstr>
      <vt:lpstr>Calibri</vt:lpstr>
      <vt:lpstr>Comic Sans MS</vt:lpstr>
      <vt:lpstr>Garamond</vt:lpstr>
      <vt:lpstr>Geneva</vt:lpstr>
      <vt:lpstr>Helvetica</vt:lpstr>
      <vt:lpstr>Helvetica Neue</vt:lpstr>
      <vt:lpstr>Impact</vt:lpstr>
      <vt:lpstr>Lucida Grande</vt:lpstr>
      <vt:lpstr>Monotype Sorts</vt:lpstr>
      <vt:lpstr>Times New Roman</vt:lpstr>
      <vt:lpstr>Wingdings</vt:lpstr>
      <vt:lpstr>Stream</vt:lpstr>
      <vt:lpstr>Sakura</vt:lpstr>
      <vt:lpstr>Default Design</vt:lpstr>
      <vt:lpstr>untitled 3</vt:lpstr>
      <vt:lpstr>1_untitled 3</vt:lpstr>
      <vt:lpstr>Orbit</vt:lpstr>
      <vt:lpstr>1_Stream</vt:lpstr>
      <vt:lpstr>2_Default Design</vt:lpstr>
      <vt:lpstr>2_Stream</vt:lpstr>
      <vt:lpstr>18_Default Design</vt:lpstr>
      <vt:lpstr>3_Blank Presentation</vt:lpstr>
      <vt:lpstr>1_Default Design</vt:lpstr>
      <vt:lpstr>Photo Editor Photo</vt:lpstr>
      <vt:lpstr>The Geography of the Garden of Eden &amp; the Ancient Near East</vt:lpstr>
      <vt:lpstr>The World Today</vt:lpstr>
      <vt:lpstr>Modern Middle East</vt:lpstr>
      <vt:lpstr>Two Suggested Locations of Eden</vt:lpstr>
      <vt:lpstr>Mesopotamian Cush First Noted in Genesis 2</vt:lpstr>
      <vt:lpstr>Correct Location of Cush</vt:lpstr>
      <vt:lpstr>Rodinia––The World That Perished</vt:lpstr>
      <vt:lpstr>THE WORLD THAT PERISHED</vt:lpstr>
      <vt:lpstr>Mesopotamia</vt:lpstr>
      <vt:lpstr>The Ancient Near East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Bodies of Water in  Israel</vt:lpstr>
      <vt:lpstr>Mountains  in Israel</vt:lpstr>
      <vt:lpstr>Israel's Strategic Location</vt:lpstr>
      <vt:lpstr>From  “Dan  to Beersheba”</vt:lpstr>
      <vt:lpstr>Extremities of the Land</vt:lpstr>
      <vt:lpstr>Regions of Israel (OT)</vt:lpstr>
      <vt:lpstr>Petra</vt:lpstr>
      <vt:lpstr>Geographical Setting</vt:lpstr>
      <vt:lpstr>Imagine living in this terrain!</vt:lpstr>
      <vt:lpstr>Who Lived at Petra?</vt:lpstr>
      <vt:lpstr>National Geographic has several articles on Petra back to 1907</vt:lpstr>
      <vt:lpstr>Petra Article Front Page</vt:lpstr>
      <vt:lpstr>The Siq  (pronounced “seek”)</vt:lpstr>
      <vt:lpstr>Water channels were buried for centuries</vt:lpstr>
      <vt:lpstr>Petra Map</vt:lpstr>
      <vt:lpstr>Exit of the Siq</vt:lpstr>
      <vt:lpstr>The Treasury</vt:lpstr>
      <vt:lpstr>From atop the Treasury</vt:lpstr>
      <vt:lpstr>Petra Map</vt:lpstr>
      <vt:lpstr>Nabataean engineers ingeniously collected the mere 6 inches of annual rainfall.</vt:lpstr>
      <vt:lpstr>Nabataean tombs east of the city center</vt:lpstr>
      <vt:lpstr>The pride of your heart has deceived you,  you who live in the clefts of the rock [Heb. “sela”],  in your lofty dwelling, who say in your heart,  "Who will bring me down to the ground?" (Obad. 3)</vt:lpstr>
      <vt:lpstr>Petra Map</vt:lpstr>
      <vt:lpstr>Nymphaleon</vt:lpstr>
      <vt:lpstr>Nymphaleon</vt:lpstr>
      <vt:lpstr>Colonnade Envisioned</vt:lpstr>
      <vt:lpstr>Colonnade Realized</vt:lpstr>
      <vt:lpstr>Byzantine Church Mosaic (5th century)</vt:lpstr>
      <vt:lpstr>Bread-making Bedouins still live at Petra</vt:lpstr>
      <vt:lpstr>Egypt to Mesopotamia Trade</vt:lpstr>
      <vt:lpstr>The King's Highway</vt:lpstr>
      <vt:lpstr>The Spice Trade</vt:lpstr>
      <vt:lpstr>Black</vt:lpstr>
      <vt:lpstr>Bible Geography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Israel’s Strategic Location</dc:title>
  <dc:creator> Rick Griffith</dc:creator>
  <cp:lastModifiedBy>Rick Griffith</cp:lastModifiedBy>
  <cp:revision>298</cp:revision>
  <dcterms:created xsi:type="dcterms:W3CDTF">2002-07-30T01:35:17Z</dcterms:created>
  <dcterms:modified xsi:type="dcterms:W3CDTF">2023-01-13T19:08:27Z</dcterms:modified>
</cp:coreProperties>
</file>